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8" r:id="rId10"/>
    <p:sldId id="273" r:id="rId11"/>
    <p:sldId id="267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A403E5-5BBD-4ADE-BE0A-3347FCE15F95}" type="datetimeFigureOut">
              <a:rPr lang="pl-PL" smtClean="0"/>
              <a:t>05.02.2021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B5A63C-14D6-467C-AE3F-6C2BE3BB16E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/>
              <a:t>JESTEM ODPOWIEDZIALNY ZA KOŚCIÓŁ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200" b="1" dirty="0"/>
              <a:t>III SYNOD 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ARCHIDIECEZJI LUBLESKIEJ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1245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cap="none" dirty="0" err="1" smtClean="0"/>
              <a:t>Rz</a:t>
            </a:r>
            <a:r>
              <a:rPr lang="pl-PL" sz="4800" cap="none" dirty="0" smtClean="0"/>
              <a:t> 12,4-6</a:t>
            </a:r>
            <a:endParaRPr lang="pl-PL" sz="4800" cap="none" dirty="0"/>
          </a:p>
        </p:txBody>
      </p:sp>
      <p:sp>
        <p:nvSpPr>
          <p:cNvPr id="3" name="Prostokąt 2"/>
          <p:cNvSpPr/>
          <p:nvPr/>
        </p:nvSpPr>
        <p:spPr>
          <a:xfrm>
            <a:off x="323528" y="1844824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 </a:t>
            </a:r>
            <a:r>
              <a:rPr lang="pl-PL" sz="3200" dirty="0" smtClean="0"/>
              <a:t>„</a:t>
            </a:r>
            <a:r>
              <a:rPr lang="pl-PL" sz="3200" dirty="0"/>
              <a:t>Jak bowiem w jednym ciele </a:t>
            </a:r>
            <a:endParaRPr lang="pl-PL" sz="3200" dirty="0" smtClean="0"/>
          </a:p>
          <a:p>
            <a:pPr algn="ctr"/>
            <a:r>
              <a:rPr lang="pl-PL" sz="3200" dirty="0" smtClean="0"/>
              <a:t>mamy </a:t>
            </a:r>
            <a:r>
              <a:rPr lang="pl-PL" sz="3200" dirty="0"/>
              <a:t>wiele członków, </a:t>
            </a:r>
            <a:endParaRPr lang="pl-PL" sz="3200" dirty="0" smtClean="0"/>
          </a:p>
          <a:p>
            <a:pPr algn="ctr"/>
            <a:r>
              <a:rPr lang="pl-PL" sz="3200" dirty="0" smtClean="0"/>
              <a:t>a </a:t>
            </a:r>
            <a:r>
              <a:rPr lang="pl-PL" sz="3200" dirty="0"/>
              <a:t>nie wszystkie członki </a:t>
            </a:r>
            <a:endParaRPr lang="pl-PL" sz="3200" dirty="0" smtClean="0"/>
          </a:p>
          <a:p>
            <a:pPr algn="ctr"/>
            <a:r>
              <a:rPr lang="pl-PL" sz="3200" dirty="0" smtClean="0"/>
              <a:t>spełniają </a:t>
            </a:r>
            <a:r>
              <a:rPr lang="pl-PL" sz="3200" dirty="0"/>
              <a:t>tę samą czynność </a:t>
            </a:r>
            <a:r>
              <a:rPr lang="pl-PL" sz="3200" dirty="0" smtClean="0"/>
              <a:t>–</a:t>
            </a:r>
            <a:r>
              <a:rPr lang="pl-PL" sz="3200" baseline="30000" dirty="0" smtClean="0"/>
              <a:t> </a:t>
            </a:r>
          </a:p>
          <a:p>
            <a:pPr algn="ctr"/>
            <a:r>
              <a:rPr lang="pl-PL" sz="3200" dirty="0" smtClean="0"/>
              <a:t>podobnie </a:t>
            </a:r>
            <a:r>
              <a:rPr lang="pl-PL" sz="3200" dirty="0"/>
              <a:t>wszyscy razem </a:t>
            </a:r>
            <a:endParaRPr lang="pl-PL" sz="3200" dirty="0" smtClean="0"/>
          </a:p>
          <a:p>
            <a:pPr algn="ctr"/>
            <a:r>
              <a:rPr lang="pl-PL" sz="3200" dirty="0" smtClean="0"/>
              <a:t>tworzymy </a:t>
            </a:r>
            <a:r>
              <a:rPr lang="pl-PL" sz="3200" dirty="0"/>
              <a:t>jedno ciało w Chrystusie, </a:t>
            </a:r>
            <a:endParaRPr lang="pl-PL" sz="3200" dirty="0" smtClean="0"/>
          </a:p>
          <a:p>
            <a:pPr algn="ctr"/>
            <a:r>
              <a:rPr lang="pl-PL" sz="3200" dirty="0" smtClean="0"/>
              <a:t>a </a:t>
            </a:r>
            <a:r>
              <a:rPr lang="pl-PL" sz="3200" dirty="0"/>
              <a:t>każdy z osobna jesteśmy </a:t>
            </a:r>
            <a:endParaRPr lang="pl-PL" sz="3200" dirty="0" smtClean="0"/>
          </a:p>
          <a:p>
            <a:pPr algn="ctr"/>
            <a:r>
              <a:rPr lang="pl-PL" sz="3200" dirty="0" smtClean="0"/>
              <a:t>nawzajem </a:t>
            </a:r>
            <a:r>
              <a:rPr lang="pl-PL" sz="3200" dirty="0"/>
              <a:t>dla siebie członkami”.</a:t>
            </a:r>
          </a:p>
        </p:txBody>
      </p:sp>
    </p:spTree>
    <p:extLst>
      <p:ext uri="{BB962C8B-B14F-4D97-AF65-F5344CB8AC3E}">
        <p14:creationId xmlns:p14="http://schemas.microsoft.com/office/powerpoint/2010/main" val="164113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Modlitwa w intencji synodu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32300" y="1628800"/>
            <a:ext cx="892899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Boże w Trójcy Świętej Jedyny, Ty wzywasz nas nieustannie, </a:t>
            </a:r>
            <a:endParaRPr lang="pl-PL" dirty="0" smtClean="0"/>
          </a:p>
          <a:p>
            <a:pPr algn="ctr"/>
            <a:r>
              <a:rPr lang="pl-PL" dirty="0" smtClean="0"/>
              <a:t>abyśmy </a:t>
            </a:r>
            <a:r>
              <a:rPr lang="pl-PL" dirty="0"/>
              <a:t>stawali się świadkami Ewangelii. </a:t>
            </a:r>
            <a:endParaRPr lang="pl-PL" dirty="0" smtClean="0"/>
          </a:p>
          <a:p>
            <a:pPr algn="ctr"/>
            <a:r>
              <a:rPr lang="pl-PL" dirty="0" smtClean="0"/>
              <a:t>Na </a:t>
            </a:r>
            <a:r>
              <a:rPr lang="pl-PL" dirty="0"/>
              <a:t>Twoje Słowo wyruszamy w drogę, </a:t>
            </a:r>
            <a:endParaRPr lang="pl-PL" dirty="0" smtClean="0"/>
          </a:p>
          <a:p>
            <a:pPr algn="ctr"/>
            <a:r>
              <a:rPr lang="pl-PL" dirty="0" smtClean="0"/>
              <a:t>podejmując </a:t>
            </a:r>
            <a:r>
              <a:rPr lang="pl-PL" dirty="0"/>
              <a:t>dzieło III Synodu Archidiecezji Lubelskiej. </a:t>
            </a:r>
            <a:endParaRPr lang="pl-PL" dirty="0" smtClean="0"/>
          </a:p>
          <a:p>
            <a:pPr algn="ctr"/>
            <a:r>
              <a:rPr lang="pl-PL" dirty="0" smtClean="0"/>
              <a:t>Spraw </a:t>
            </a:r>
            <a:r>
              <a:rPr lang="pl-PL" dirty="0"/>
              <a:t>Panie, abyśmy się otworzyli na </a:t>
            </a:r>
            <a:r>
              <a:rPr lang="pl-PL" dirty="0" smtClean="0"/>
              <a:t>odnawiające działanie </a:t>
            </a:r>
          </a:p>
          <a:p>
            <a:pPr algn="ctr"/>
            <a:r>
              <a:rPr lang="pl-PL" dirty="0" smtClean="0"/>
              <a:t>Ducha </a:t>
            </a:r>
            <a:r>
              <a:rPr lang="pl-PL" dirty="0"/>
              <a:t>Świętego w naszych parafiach, rodzinach i wspólnotach. </a:t>
            </a:r>
            <a:endParaRPr lang="pl-PL" dirty="0" smtClean="0"/>
          </a:p>
          <a:p>
            <a:pPr algn="ctr"/>
            <a:r>
              <a:rPr lang="pl-PL" dirty="0" smtClean="0"/>
              <a:t>Zawierzamy </a:t>
            </a:r>
            <a:r>
              <a:rPr lang="pl-PL" dirty="0"/>
              <a:t>Ci wszystkich uczestników Synodu </a:t>
            </a:r>
            <a:endParaRPr lang="pl-PL" dirty="0" smtClean="0"/>
          </a:p>
          <a:p>
            <a:pPr algn="ctr"/>
            <a:r>
              <a:rPr lang="pl-PL" dirty="0" smtClean="0"/>
              <a:t>i </a:t>
            </a:r>
            <a:r>
              <a:rPr lang="pl-PL" dirty="0"/>
              <a:t>cały Lud Boży archidiecezji lubelskiej. </a:t>
            </a:r>
            <a:endParaRPr lang="pl-PL" dirty="0" smtClean="0"/>
          </a:p>
          <a:p>
            <a:pPr algn="ctr"/>
            <a:r>
              <a:rPr lang="pl-PL" dirty="0" smtClean="0"/>
              <a:t>Niech </a:t>
            </a:r>
            <a:r>
              <a:rPr lang="pl-PL" dirty="0"/>
              <a:t>postanowienia i owoce Synodu </a:t>
            </a:r>
            <a:endParaRPr lang="pl-PL" dirty="0" smtClean="0"/>
          </a:p>
          <a:p>
            <a:pPr algn="ctr"/>
            <a:r>
              <a:rPr lang="pl-PL" dirty="0" smtClean="0"/>
              <a:t>uczynią </a:t>
            </a:r>
            <a:r>
              <a:rPr lang="pl-PL" dirty="0"/>
              <a:t>nasz Kościół diecezjalny domem i szkołą komunii, </a:t>
            </a:r>
            <a:endParaRPr lang="pl-PL" dirty="0" smtClean="0"/>
          </a:p>
          <a:p>
            <a:pPr algn="ctr"/>
            <a:r>
              <a:rPr lang="pl-PL" dirty="0" smtClean="0"/>
              <a:t>abyśmy </a:t>
            </a:r>
            <a:r>
              <a:rPr lang="pl-PL" dirty="0"/>
              <a:t>odkrywając Eucharystię jako źródło jedności i miłości stawali się autentyczną wspólnotą wiary, w której każdy znajduje swoje miejsce. </a:t>
            </a:r>
            <a:endParaRPr lang="pl-PL" dirty="0" smtClean="0"/>
          </a:p>
          <a:p>
            <a:pPr algn="ctr"/>
            <a:r>
              <a:rPr lang="pl-PL" dirty="0" smtClean="0"/>
              <a:t>Maryjo</a:t>
            </a:r>
            <a:r>
              <a:rPr lang="pl-PL" dirty="0"/>
              <a:t>, Matko Kościoła i Niewiasto Eucharystii, </a:t>
            </a:r>
            <a:endParaRPr lang="pl-PL" dirty="0" smtClean="0"/>
          </a:p>
          <a:p>
            <a:pPr algn="ctr"/>
            <a:r>
              <a:rPr lang="pl-PL" dirty="0" smtClean="0"/>
              <a:t>prowadź </a:t>
            </a:r>
            <a:r>
              <a:rPr lang="pl-PL" dirty="0"/>
              <a:t>nas i wspieraj w synodalnej drodze, </a:t>
            </a:r>
            <a:endParaRPr lang="pl-PL" dirty="0" smtClean="0"/>
          </a:p>
          <a:p>
            <a:pPr algn="ctr"/>
            <a:r>
              <a:rPr lang="pl-PL" dirty="0" smtClean="0"/>
              <a:t>na </a:t>
            </a:r>
            <a:r>
              <a:rPr lang="pl-PL" dirty="0"/>
              <a:t>której pragniemy spotkać Twojego Syna. </a:t>
            </a:r>
          </a:p>
          <a:p>
            <a:pPr algn="ctr"/>
            <a:r>
              <a:rPr lang="pl-PL" dirty="0"/>
              <a:t>Święty Stanisławie Biskupie, módl się za nami.</a:t>
            </a:r>
          </a:p>
          <a:p>
            <a:pPr algn="ctr"/>
            <a:r>
              <a:rPr lang="pl-PL" dirty="0"/>
              <a:t>Święty Janie Kanty, módl się za nami</a:t>
            </a:r>
            <a:br>
              <a:rPr lang="pl-PL" dirty="0"/>
            </a:br>
            <a:r>
              <a:rPr lang="pl-PL" dirty="0"/>
              <a:t>Święty Janie Pawle II, módl się za nami.</a:t>
            </a:r>
          </a:p>
        </p:txBody>
      </p:sp>
    </p:spTree>
    <p:extLst>
      <p:ext uri="{BB962C8B-B14F-4D97-AF65-F5344CB8AC3E}">
        <p14:creationId xmlns:p14="http://schemas.microsoft.com/office/powerpoint/2010/main" val="15746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TEST PODSUMOWUJĄCY TREŚCI ZAJĘĆ</a:t>
            </a:r>
          </a:p>
        </p:txBody>
      </p:sp>
      <p:sp>
        <p:nvSpPr>
          <p:cNvPr id="3" name="Prostokąt 2"/>
          <p:cNvSpPr/>
          <p:nvPr/>
        </p:nvSpPr>
        <p:spPr>
          <a:xfrm>
            <a:off x="201929" y="1700808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dirty="0"/>
              <a:t>1. Hasło III Synodu Archidiecezji Lubelskiej brzmi:</a:t>
            </a:r>
          </a:p>
          <a:p>
            <a:pPr lvl="0" algn="ctr"/>
            <a:r>
              <a:rPr lang="pl-PL" sz="2200" dirty="0" smtClean="0"/>
              <a:t>a. Kościół </a:t>
            </a:r>
            <a:r>
              <a:rPr lang="pl-PL" sz="2200" dirty="0"/>
              <a:t>- dom i szkoła komunii</a:t>
            </a:r>
          </a:p>
          <a:p>
            <a:pPr lvl="0" algn="ctr"/>
            <a:r>
              <a:rPr lang="pl-PL" sz="2200" dirty="0" smtClean="0"/>
              <a:t>b. Kościół </a:t>
            </a:r>
            <a:r>
              <a:rPr lang="pl-PL" sz="2200" dirty="0"/>
              <a:t>- dom i szkoła Eucharystii</a:t>
            </a:r>
          </a:p>
          <a:p>
            <a:pPr lvl="0" algn="ctr"/>
            <a:r>
              <a:rPr lang="pl-PL" sz="2200" dirty="0" smtClean="0"/>
              <a:t>c. Archidiecezja </a:t>
            </a:r>
            <a:r>
              <a:rPr lang="pl-PL" sz="2200" dirty="0"/>
              <a:t>- dom i szkoła </a:t>
            </a:r>
            <a:r>
              <a:rPr lang="pl-PL" sz="2200" dirty="0" smtClean="0"/>
              <a:t>komunii</a:t>
            </a:r>
          </a:p>
          <a:p>
            <a:pPr lvl="0" algn="ctr"/>
            <a:endParaRPr lang="pl-PL" sz="2200" dirty="0"/>
          </a:p>
          <a:p>
            <a:pPr algn="ctr"/>
            <a:r>
              <a:rPr lang="pl-PL" sz="2200" dirty="0"/>
              <a:t>2. Patroni III Synodu Archidiecezji Lubelskiej:</a:t>
            </a:r>
          </a:p>
          <a:p>
            <a:pPr lvl="0" algn="ctr"/>
            <a:r>
              <a:rPr lang="pl-PL" sz="2200" dirty="0" smtClean="0"/>
              <a:t>a. Jan </a:t>
            </a:r>
            <a:r>
              <a:rPr lang="pl-PL" sz="2200" dirty="0"/>
              <a:t>Paweł II i arcybiskup Stanisław Budzik </a:t>
            </a:r>
          </a:p>
          <a:p>
            <a:pPr lvl="0" algn="ctr"/>
            <a:r>
              <a:rPr lang="pl-PL" sz="2200" dirty="0" smtClean="0"/>
              <a:t>b. Jan </a:t>
            </a:r>
            <a:r>
              <a:rPr lang="pl-PL" sz="2200" dirty="0"/>
              <a:t>Paweł II i kardynał Stefan Wyszyński</a:t>
            </a:r>
          </a:p>
          <a:p>
            <a:pPr lvl="0" algn="ctr"/>
            <a:r>
              <a:rPr lang="pl-PL" sz="2200" dirty="0" smtClean="0"/>
              <a:t>c. Jan </a:t>
            </a:r>
            <a:r>
              <a:rPr lang="pl-PL" sz="2200" dirty="0"/>
              <a:t>Paweł II i arcybiskup Józef </a:t>
            </a:r>
            <a:r>
              <a:rPr lang="pl-PL" sz="2200" dirty="0" smtClean="0"/>
              <a:t>Życiński</a:t>
            </a:r>
          </a:p>
          <a:p>
            <a:pPr lvl="0" algn="ctr"/>
            <a:endParaRPr lang="pl-PL" sz="2200" dirty="0"/>
          </a:p>
          <a:p>
            <a:pPr algn="ctr"/>
            <a:r>
              <a:rPr lang="pl-PL" sz="2200" dirty="0"/>
              <a:t>3. Hymn synodu śpiewamy na melodię:</a:t>
            </a:r>
          </a:p>
          <a:p>
            <a:pPr lvl="0" algn="ctr"/>
            <a:r>
              <a:rPr lang="pl-PL" sz="2200" dirty="0" smtClean="0"/>
              <a:t>a. „U </a:t>
            </a:r>
            <a:r>
              <a:rPr lang="pl-PL" sz="2200" dirty="0"/>
              <a:t>drzwi Twoich stoję Panie”</a:t>
            </a:r>
          </a:p>
          <a:p>
            <a:pPr lvl="0" algn="ctr"/>
            <a:r>
              <a:rPr lang="pl-PL" sz="2200" dirty="0" smtClean="0"/>
              <a:t>b. „Panie</a:t>
            </a:r>
            <a:r>
              <a:rPr lang="pl-PL" sz="2200" dirty="0"/>
              <a:t>, dobry jak chleb”</a:t>
            </a:r>
          </a:p>
          <a:p>
            <a:pPr lvl="0" algn="ctr"/>
            <a:r>
              <a:rPr lang="pl-PL" sz="2200" dirty="0" smtClean="0"/>
              <a:t>c. „</a:t>
            </a:r>
            <a:r>
              <a:rPr lang="pl-PL" sz="2200" dirty="0" err="1" smtClean="0"/>
              <a:t>Abba</a:t>
            </a:r>
            <a:r>
              <a:rPr lang="pl-PL" sz="2200" dirty="0" smtClean="0"/>
              <a:t> </a:t>
            </a:r>
            <a:r>
              <a:rPr lang="pl-PL" sz="2200" dirty="0"/>
              <a:t>Ojcze”</a:t>
            </a:r>
          </a:p>
        </p:txBody>
      </p:sp>
    </p:spTree>
    <p:extLst>
      <p:ext uri="{BB962C8B-B14F-4D97-AF65-F5344CB8AC3E}">
        <p14:creationId xmlns:p14="http://schemas.microsoft.com/office/powerpoint/2010/main" val="15858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TEST PODSUMOWUJĄCY TREŚCI ZAJĘĆ</a:t>
            </a:r>
          </a:p>
        </p:txBody>
      </p:sp>
      <p:sp>
        <p:nvSpPr>
          <p:cNvPr id="3" name="Prostokąt 2"/>
          <p:cNvSpPr/>
          <p:nvPr/>
        </p:nvSpPr>
        <p:spPr>
          <a:xfrm>
            <a:off x="251520" y="1544018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4. Przez kogo zwoływany jest synod diecezjalny?</a:t>
            </a:r>
          </a:p>
          <a:p>
            <a:pPr lvl="0" algn="ctr"/>
            <a:r>
              <a:rPr lang="pl-PL" sz="2000" dirty="0" smtClean="0"/>
              <a:t>a. prymasa</a:t>
            </a:r>
            <a:endParaRPr lang="pl-PL" sz="2000" dirty="0"/>
          </a:p>
          <a:p>
            <a:pPr lvl="0" algn="ctr"/>
            <a:r>
              <a:rPr lang="pl-PL" sz="2000" dirty="0" smtClean="0"/>
              <a:t>b. biskupa</a:t>
            </a:r>
            <a:endParaRPr lang="pl-PL" sz="2000" dirty="0"/>
          </a:p>
          <a:p>
            <a:pPr lvl="0" algn="ctr"/>
            <a:r>
              <a:rPr lang="pl-PL" sz="2000" dirty="0" smtClean="0"/>
              <a:t>c. </a:t>
            </a:r>
            <a:r>
              <a:rPr lang="pl-PL" sz="2000" dirty="0"/>
              <a:t>p</a:t>
            </a:r>
            <a:r>
              <a:rPr lang="pl-PL" sz="2000" dirty="0" smtClean="0"/>
              <a:t>roboszcza</a:t>
            </a:r>
          </a:p>
          <a:p>
            <a:pPr lvl="0" algn="ctr"/>
            <a:endParaRPr lang="pl-PL" sz="2000" dirty="0"/>
          </a:p>
          <a:p>
            <a:pPr algn="ctr"/>
            <a:r>
              <a:rPr lang="pl-PL" sz="2000" dirty="0"/>
              <a:t>5. Zadaniem synodu jest:</a:t>
            </a:r>
          </a:p>
          <a:p>
            <a:pPr lvl="0" algn="ctr"/>
            <a:r>
              <a:rPr lang="pl-PL" sz="2000" dirty="0" smtClean="0"/>
              <a:t>a. wspieranie </a:t>
            </a:r>
            <a:r>
              <a:rPr lang="pl-PL" sz="2000" dirty="0"/>
              <a:t>prymasa w sprawowaniu jego urzędu </a:t>
            </a:r>
          </a:p>
          <a:p>
            <a:pPr lvl="0" algn="ctr"/>
            <a:r>
              <a:rPr lang="pl-PL" sz="2000" dirty="0" smtClean="0"/>
              <a:t>b. wspieranie </a:t>
            </a:r>
            <a:r>
              <a:rPr lang="pl-PL" sz="2000" dirty="0"/>
              <a:t>biskupa w sprawowaniu jego urzędu </a:t>
            </a:r>
          </a:p>
          <a:p>
            <a:pPr lvl="0" algn="ctr"/>
            <a:r>
              <a:rPr lang="pl-PL" sz="2000" dirty="0" smtClean="0"/>
              <a:t>c. wspieranie </a:t>
            </a:r>
            <a:r>
              <a:rPr lang="pl-PL" sz="2000" dirty="0"/>
              <a:t>proboszcza w sprawowaniu jego </a:t>
            </a:r>
            <a:r>
              <a:rPr lang="pl-PL" sz="2000" dirty="0" smtClean="0"/>
              <a:t>urzędu</a:t>
            </a:r>
          </a:p>
          <a:p>
            <a:pPr lvl="0" algn="ctr"/>
            <a:endParaRPr lang="pl-PL" sz="2000" dirty="0"/>
          </a:p>
          <a:p>
            <a:pPr algn="ctr"/>
            <a:r>
              <a:rPr lang="pl-PL" sz="2000" dirty="0"/>
              <a:t>6. Zaznacz poprawny opis logo synodu:</a:t>
            </a:r>
          </a:p>
          <a:p>
            <a:pPr lvl="0" algn="ctr"/>
            <a:r>
              <a:rPr lang="pl-PL" sz="2000" dirty="0" smtClean="0"/>
              <a:t>a. Na </a:t>
            </a:r>
            <a:r>
              <a:rPr lang="pl-PL" sz="2000" dirty="0"/>
              <a:t>tle mapy Archidiecezji Lubelskiej widoczna jest wspólnota wiernych, zmierzających do świątyni – domu Bożego.</a:t>
            </a:r>
          </a:p>
          <a:p>
            <a:pPr lvl="0" algn="ctr"/>
            <a:r>
              <a:rPr lang="pl-PL" sz="2000" dirty="0" smtClean="0"/>
              <a:t>b. Na </a:t>
            </a:r>
            <a:r>
              <a:rPr lang="pl-PL" sz="2000" dirty="0"/>
              <a:t>tle mapy Diecezji Lubelskiej widoczna jest wspólnota wiernych, zmierzających do świątyni – domu Bożego.</a:t>
            </a:r>
          </a:p>
          <a:p>
            <a:pPr lvl="0" algn="ctr"/>
            <a:r>
              <a:rPr lang="pl-PL" sz="2000" dirty="0" smtClean="0"/>
              <a:t>c. Na </a:t>
            </a:r>
            <a:r>
              <a:rPr lang="pl-PL" sz="2000" dirty="0"/>
              <a:t>tle mapy Archidiecezji Lubelskiej widoczna jest rodzina, zmierzających do świątyni – domu Bożego.</a:t>
            </a:r>
          </a:p>
        </p:txBody>
      </p:sp>
    </p:spTree>
    <p:extLst>
      <p:ext uri="{BB962C8B-B14F-4D97-AF65-F5344CB8AC3E}">
        <p14:creationId xmlns:p14="http://schemas.microsoft.com/office/powerpoint/2010/main" val="212243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TEST PODSUMOWUJĄCY TREŚCI ZAJĘĆ</a:t>
            </a:r>
          </a:p>
        </p:txBody>
      </p:sp>
      <p:sp>
        <p:nvSpPr>
          <p:cNvPr id="3" name="Prostokąt 2"/>
          <p:cNvSpPr/>
          <p:nvPr/>
        </p:nvSpPr>
        <p:spPr>
          <a:xfrm>
            <a:off x="251520" y="170080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7. Na logo synodu Duch Święty został ukazany za pomocą symbolu:</a:t>
            </a:r>
          </a:p>
          <a:p>
            <a:pPr lvl="0" algn="ctr"/>
            <a:r>
              <a:rPr lang="pl-PL" sz="2000" dirty="0" smtClean="0"/>
              <a:t>a. gołębicy</a:t>
            </a:r>
            <a:endParaRPr lang="pl-PL" sz="2000" dirty="0"/>
          </a:p>
          <a:p>
            <a:pPr lvl="0" algn="ctr"/>
            <a:r>
              <a:rPr lang="pl-PL" sz="2000" dirty="0" smtClean="0"/>
              <a:t>b. fasady </a:t>
            </a:r>
            <a:r>
              <a:rPr lang="pl-PL" sz="2000" dirty="0"/>
              <a:t>Archikatedry Lubelskiej</a:t>
            </a:r>
          </a:p>
          <a:p>
            <a:pPr lvl="0" algn="ctr"/>
            <a:r>
              <a:rPr lang="pl-PL" sz="2000" dirty="0" smtClean="0"/>
              <a:t>c. </a:t>
            </a:r>
            <a:r>
              <a:rPr lang="pl-PL" sz="2000" dirty="0"/>
              <a:t>d</a:t>
            </a:r>
            <a:r>
              <a:rPr lang="pl-PL" sz="2000" dirty="0" smtClean="0"/>
              <a:t>rogi</a:t>
            </a:r>
          </a:p>
          <a:p>
            <a:pPr lvl="0" algn="ctr"/>
            <a:endParaRPr lang="pl-PL" sz="2000" dirty="0"/>
          </a:p>
          <a:p>
            <a:pPr algn="ctr"/>
            <a:r>
              <a:rPr lang="pl-PL" sz="2000" dirty="0"/>
              <a:t>8. Piąte przykazanie kościelne brzmi:</a:t>
            </a:r>
          </a:p>
          <a:p>
            <a:pPr lvl="0" algn="ctr"/>
            <a:r>
              <a:rPr lang="pl-PL" sz="2000" dirty="0" smtClean="0"/>
              <a:t>a. Troszczyć </a:t>
            </a:r>
            <a:r>
              <a:rPr lang="pl-PL" sz="2000" dirty="0"/>
              <a:t>się o potrzeby wspólnoty Kościoła.</a:t>
            </a:r>
          </a:p>
          <a:p>
            <a:pPr lvl="0" algn="ctr"/>
            <a:r>
              <a:rPr lang="pl-PL" sz="2000" dirty="0" smtClean="0"/>
              <a:t>b. Troszczyć </a:t>
            </a:r>
            <a:r>
              <a:rPr lang="pl-PL" sz="2000" dirty="0"/>
              <a:t>się o potrzeby materialne Kościoła.</a:t>
            </a:r>
          </a:p>
          <a:p>
            <a:pPr lvl="0" algn="ctr"/>
            <a:r>
              <a:rPr lang="pl-PL" sz="2000" dirty="0" smtClean="0"/>
              <a:t>c. Troszczyć </a:t>
            </a:r>
            <a:r>
              <a:rPr lang="pl-PL" sz="2000" dirty="0"/>
              <a:t>się o potrzeby Kościoła</a:t>
            </a:r>
            <a:r>
              <a:rPr lang="pl-PL" sz="2000" dirty="0" smtClean="0"/>
              <a:t>.</a:t>
            </a:r>
          </a:p>
          <a:p>
            <a:pPr lvl="0" algn="ctr"/>
            <a:endParaRPr lang="pl-PL" sz="2000" dirty="0"/>
          </a:p>
          <a:p>
            <a:pPr algn="ctr"/>
            <a:r>
              <a:rPr lang="pl-PL" sz="2000" dirty="0"/>
              <a:t>9. Archidiecezji Lubelskiej przewodniczy:</a:t>
            </a:r>
          </a:p>
          <a:p>
            <a:pPr lvl="0" algn="ctr"/>
            <a:r>
              <a:rPr lang="pl-PL" sz="2000" dirty="0" smtClean="0"/>
              <a:t>a. arcybiskup </a:t>
            </a:r>
            <a:r>
              <a:rPr lang="pl-PL" sz="2000" dirty="0"/>
              <a:t>Stanisław Budzik </a:t>
            </a:r>
          </a:p>
          <a:p>
            <a:pPr lvl="0" algn="ctr"/>
            <a:r>
              <a:rPr lang="pl-PL" sz="2000" dirty="0" smtClean="0"/>
              <a:t>b. arcybiskup </a:t>
            </a:r>
            <a:r>
              <a:rPr lang="pl-PL" sz="2000" dirty="0"/>
              <a:t>Wojciech Polak</a:t>
            </a:r>
          </a:p>
          <a:p>
            <a:pPr lvl="0" algn="ctr"/>
            <a:r>
              <a:rPr lang="pl-PL" sz="2000" dirty="0" smtClean="0"/>
              <a:t>c. arcybiskup </a:t>
            </a:r>
            <a:r>
              <a:rPr lang="pl-PL" sz="2000" dirty="0"/>
              <a:t>Stanisław Dziwisz</a:t>
            </a:r>
          </a:p>
        </p:txBody>
      </p:sp>
    </p:spTree>
    <p:extLst>
      <p:ext uri="{BB962C8B-B14F-4D97-AF65-F5344CB8AC3E}">
        <p14:creationId xmlns:p14="http://schemas.microsoft.com/office/powerpoint/2010/main" val="318020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Praca domowa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3528" y="1997839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Praca dla wszystkich:</a:t>
            </a:r>
            <a:endParaRPr lang="pl-PL" sz="2800" dirty="0" smtClean="0">
              <a:effectLst/>
            </a:endParaRPr>
          </a:p>
          <a:p>
            <a:pPr algn="ctr"/>
            <a:r>
              <a:rPr lang="pl-PL" sz="2800" dirty="0"/>
              <a:t>W jaki sposób możesz wyrażać swoją odpowiedzialność za Kościół lokalny? </a:t>
            </a:r>
            <a:endParaRPr lang="pl-PL" sz="2800" dirty="0" smtClean="0"/>
          </a:p>
          <a:p>
            <a:pPr algn="ctr"/>
            <a:r>
              <a:rPr lang="pl-PL" sz="2800" dirty="0" smtClean="0"/>
              <a:t>Zapisz </a:t>
            </a:r>
            <a:r>
              <a:rPr lang="pl-PL" sz="2800" dirty="0"/>
              <a:t>5 przykładów.</a:t>
            </a:r>
          </a:p>
          <a:p>
            <a:pPr algn="ctr"/>
            <a:r>
              <a:rPr lang="pl-PL" sz="2800" dirty="0"/>
              <a:t> </a:t>
            </a:r>
          </a:p>
          <a:p>
            <a:pPr algn="ctr"/>
            <a:r>
              <a:rPr lang="pl-PL" sz="2800" dirty="0"/>
              <a:t>Praca dla chętnych:</a:t>
            </a:r>
          </a:p>
          <a:p>
            <a:pPr algn="ctr"/>
            <a:r>
              <a:rPr lang="pl-PL" sz="2800" dirty="0"/>
              <a:t>Ułóż krzyżówkę do hasła: </a:t>
            </a:r>
            <a:endParaRPr lang="pl-PL" sz="2800" dirty="0" smtClean="0"/>
          </a:p>
          <a:p>
            <a:pPr algn="ctr"/>
            <a:r>
              <a:rPr lang="pl-PL" sz="2800" dirty="0" smtClean="0"/>
              <a:t>DOM </a:t>
            </a:r>
            <a:r>
              <a:rPr lang="pl-PL" sz="2800" dirty="0"/>
              <a:t>I SZKOŁA KOMUNII. </a:t>
            </a:r>
            <a:endParaRPr lang="pl-PL" sz="2800" dirty="0" smtClean="0"/>
          </a:p>
          <a:p>
            <a:pPr algn="ctr"/>
            <a:r>
              <a:rPr lang="pl-PL" sz="2800" dirty="0" smtClean="0"/>
              <a:t>Wykorzystaj </a:t>
            </a:r>
            <a:r>
              <a:rPr lang="pl-PL" sz="2800" dirty="0"/>
              <a:t>treści związane </a:t>
            </a:r>
            <a:endParaRPr lang="pl-PL" sz="2800" dirty="0" smtClean="0"/>
          </a:p>
          <a:p>
            <a:pPr algn="ctr"/>
            <a:r>
              <a:rPr lang="pl-PL" sz="2800" dirty="0" smtClean="0"/>
              <a:t>z </a:t>
            </a:r>
            <a:r>
              <a:rPr lang="pl-PL" sz="2800" dirty="0"/>
              <a:t>III Synodem Archidiecezjalnym.</a:t>
            </a:r>
          </a:p>
        </p:txBody>
      </p:sp>
    </p:spTree>
    <p:extLst>
      <p:ext uri="{BB962C8B-B14F-4D97-AF65-F5344CB8AC3E}">
        <p14:creationId xmlns:p14="http://schemas.microsoft.com/office/powerpoint/2010/main" val="23283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ZAŁOŻENIA EDUKACYJNE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251520" y="1628800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CELE </a:t>
            </a:r>
            <a:r>
              <a:rPr lang="pl-PL" dirty="0"/>
              <a:t>KATECHETYCZNE</a:t>
            </a:r>
          </a:p>
          <a:p>
            <a:r>
              <a:rPr lang="pl-PL" dirty="0"/>
              <a:t>zapoznanie z głównymi informacjami o III Synodzie Archidiecezji Lubelskiej</a:t>
            </a:r>
          </a:p>
          <a:p>
            <a:r>
              <a:rPr lang="pl-PL" dirty="0"/>
              <a:t>ukazanie potrzeby odpowiedzialności za Kościół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WYMAGANIA</a:t>
            </a:r>
          </a:p>
          <a:p>
            <a:r>
              <a:rPr lang="pl-PL" dirty="0"/>
              <a:t>Uczeń:</a:t>
            </a:r>
          </a:p>
          <a:p>
            <a:pPr lvl="0"/>
            <a:r>
              <a:rPr lang="pl-PL" dirty="0"/>
              <a:t>wie, co to jest synod,</a:t>
            </a:r>
          </a:p>
          <a:p>
            <a:pPr lvl="0"/>
            <a:r>
              <a:rPr lang="pl-PL" dirty="0"/>
              <a:t>zna hasło III Synodu Archidiecezji Lubelskiej,</a:t>
            </a:r>
          </a:p>
          <a:p>
            <a:pPr lvl="0"/>
            <a:r>
              <a:rPr lang="pl-PL" dirty="0"/>
              <a:t>wie, czym zajmuje się synod,</a:t>
            </a:r>
          </a:p>
          <a:p>
            <a:pPr lvl="0"/>
            <a:r>
              <a:rPr lang="pl-PL" dirty="0"/>
              <a:t>wyjaśnia potrzebę zwołania III Synodu Archidiecezji Lubelskiej,</a:t>
            </a:r>
          </a:p>
          <a:p>
            <a:pPr lvl="0"/>
            <a:r>
              <a:rPr lang="pl-PL" dirty="0"/>
              <a:t>rozumie, że każdy jest powołany do odpowiedzialności za Kościół,</a:t>
            </a:r>
          </a:p>
          <a:p>
            <a:pPr lvl="0"/>
            <a:r>
              <a:rPr lang="pl-PL" dirty="0"/>
              <a:t>rozpoznaje hymn synodu.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POSTAWY:</a:t>
            </a:r>
          </a:p>
          <a:p>
            <a:r>
              <a:rPr lang="pl-PL" dirty="0"/>
              <a:t>Uczeń:</a:t>
            </a:r>
          </a:p>
          <a:p>
            <a:pPr lvl="0"/>
            <a:r>
              <a:rPr lang="pl-PL" dirty="0"/>
              <a:t>włącza się w modlitwę w intencji III Synodu Archidiecezji Lubelskiej,</a:t>
            </a:r>
          </a:p>
          <a:p>
            <a:pPr lvl="0"/>
            <a:r>
              <a:rPr lang="pl-PL" dirty="0"/>
              <a:t>troszczy się o Kościół lokalny,</a:t>
            </a:r>
          </a:p>
          <a:p>
            <a:pPr lvl="0"/>
            <a:r>
              <a:rPr lang="pl-PL" dirty="0"/>
              <a:t>rozwija postawę odpowiedzialności za Kościół.</a:t>
            </a:r>
          </a:p>
        </p:txBody>
      </p:sp>
    </p:spTree>
    <p:extLst>
      <p:ext uri="{BB962C8B-B14F-4D97-AF65-F5344CB8AC3E}">
        <p14:creationId xmlns:p14="http://schemas.microsoft.com/office/powerpoint/2010/main" val="10557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60672" cy="1039427"/>
          </a:xfrm>
        </p:spPr>
        <p:txBody>
          <a:bodyPr>
            <a:no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MORALNOŚĆ, OBOWIĄZEK, ZAANGAŻOWANIE, DBANIE </a:t>
            </a:r>
            <a:r>
              <a:rPr lang="pl-PL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O </a:t>
            </a:r>
            <a:r>
              <a:rPr lang="pl-PL" sz="20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KOGOŚ, CODZIENNOŚĆ, TRUDNOŚCI, DZIAŁANIE, ŻYCIE, RADOŚĆ, POWINNOŚĆ, WSPÓLNOTA, ZADANIE, PRACA, CZŁOWIEK, PRAWO, MIŁOŚĆ</a:t>
            </a:r>
            <a:endParaRPr lang="pl-PL" sz="2400" dirty="0">
              <a:solidFill>
                <a:srgbClr val="FF0000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698660"/>
              </p:ext>
            </p:extLst>
          </p:nvPr>
        </p:nvGraphicFramePr>
        <p:xfrm>
          <a:off x="899592" y="1700808"/>
          <a:ext cx="7560839" cy="4968553"/>
        </p:xfrm>
        <a:graphic>
          <a:graphicData uri="http://schemas.openxmlformats.org/drawingml/2006/table">
            <a:tbl>
              <a:tblPr firstRow="1" firstCol="1" bandRow="1"/>
              <a:tblGrid>
                <a:gridCol w="443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0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18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52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18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518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452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52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36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528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528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468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2571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P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L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9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14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746042"/>
              </p:ext>
            </p:extLst>
          </p:nvPr>
        </p:nvGraphicFramePr>
        <p:xfrm>
          <a:off x="251520" y="188640"/>
          <a:ext cx="8712965" cy="6408712"/>
        </p:xfrm>
        <a:graphic>
          <a:graphicData uri="http://schemas.openxmlformats.org/drawingml/2006/table">
            <a:tbl>
              <a:tblPr firstRow="1" firstCol="1" bandRow="1"/>
              <a:tblGrid>
                <a:gridCol w="511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8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8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3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6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6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31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31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126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31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31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0096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066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C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Ł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K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P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R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C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S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P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Ó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L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T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G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Ż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B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Ą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K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B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K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G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T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R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U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C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Ł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Ż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Y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C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R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M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R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L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9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P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P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R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A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W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C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D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Z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E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N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4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M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I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Ł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O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Ś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Ć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8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CZYM JEST SYNOD DIECEZJALNY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3528" y="4725144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u="sng" dirty="0"/>
              <a:t>HASŁO </a:t>
            </a:r>
            <a:r>
              <a:rPr lang="pl-PL" sz="4000" b="1" u="sng" dirty="0" smtClean="0"/>
              <a:t>SYNODU</a:t>
            </a:r>
          </a:p>
          <a:p>
            <a:pPr algn="ctr"/>
            <a:r>
              <a:rPr lang="pl-PL" sz="4000" dirty="0" smtClean="0"/>
              <a:t>„Kościół </a:t>
            </a:r>
            <a:r>
              <a:rPr lang="pl-PL" sz="4000" dirty="0"/>
              <a:t>- dom i szkoła </a:t>
            </a:r>
            <a:r>
              <a:rPr lang="pl-PL" sz="4000" dirty="0" smtClean="0"/>
              <a:t>komunii”</a:t>
            </a:r>
            <a:endParaRPr lang="pl-PL" sz="4000" dirty="0"/>
          </a:p>
        </p:txBody>
      </p:sp>
      <p:sp>
        <p:nvSpPr>
          <p:cNvPr id="4" name="Prostokąt 3"/>
          <p:cNvSpPr/>
          <p:nvPr/>
        </p:nvSpPr>
        <p:spPr>
          <a:xfrm>
            <a:off x="323528" y="1732693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/>
              <a:t>Synod diecezjalny jest zwoływany przez biskupa diecezji zwłaszcza wtedy, gdy chce się on poradzić swoich diecezjan oraz wsłuchać w głos Ducha Świętego, który przemawia przez wspólnotę Kościoła diecezjalnego. </a:t>
            </a:r>
            <a:r>
              <a:rPr lang="pl-PL" sz="2400" dirty="0" smtClean="0"/>
              <a:t>Chodzi o podjęcie </a:t>
            </a:r>
            <a:r>
              <a:rPr lang="pl-PL" sz="2400" dirty="0"/>
              <a:t>rozmowy na temat jakości naszego życia </a:t>
            </a:r>
            <a:r>
              <a:rPr lang="pl-PL" sz="2400" dirty="0" smtClean="0"/>
              <a:t>chrześcijańskiego. Synod </a:t>
            </a:r>
            <a:r>
              <a:rPr lang="pl-PL" sz="2400" dirty="0"/>
              <a:t>diecezjalny jest najważniejszym ciałem doradczym biskupa. </a:t>
            </a:r>
          </a:p>
        </p:txBody>
      </p:sp>
    </p:spTree>
    <p:extLst>
      <p:ext uri="{BB962C8B-B14F-4D97-AF65-F5344CB8AC3E}">
        <p14:creationId xmlns:p14="http://schemas.microsoft.com/office/powerpoint/2010/main" val="38118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i cele synodu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3528" y="1988840"/>
            <a:ext cx="856895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/>
              <a:t>Zadaniem synodu diecezjalnego jest wspieranie biskupa w sprawowaniu jego urzędu</a:t>
            </a:r>
            <a:r>
              <a:rPr lang="pl-PL" sz="2800" dirty="0" smtClean="0"/>
              <a:t>.</a:t>
            </a:r>
          </a:p>
          <a:p>
            <a:pPr algn="ctr"/>
            <a:endParaRPr lang="pl-PL" sz="2800" dirty="0"/>
          </a:p>
          <a:p>
            <a:pPr algn="ctr"/>
            <a:r>
              <a:rPr lang="pl-PL" sz="2800" dirty="0"/>
              <a:t> Do zadań Synodu należy zweryfikowanie trafności programów duszpasterskich, które są stosowane obecnie, a także zaproponowanie nowych kierunków rozwoju duszpasterskiego, jeśli tylko takie okażą się potrzebne.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884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Logo synodu</a:t>
            </a:r>
            <a:endParaRPr lang="pl-PL" dirty="0"/>
          </a:p>
        </p:txBody>
      </p:sp>
      <p:pic>
        <p:nvPicPr>
          <p:cNvPr id="4" name="Obraz 3" descr="https://www.synodlublin.pl/wp-content/uploads/2020/07/2020.02.06-Logo_elementy-1024x102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878784"/>
            <a:ext cx="4634806" cy="4828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20888"/>
            <a:ext cx="3240360" cy="318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Hymn synodu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23528" y="119675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i="1" dirty="0"/>
              <a:t>NA MELODIĘ: PANIE, DOBRY JAK CHLEB</a:t>
            </a:r>
            <a:endParaRPr lang="pl-PL" sz="1400" dirty="0"/>
          </a:p>
          <a:p>
            <a:r>
              <a:rPr lang="pl-PL" sz="1400" dirty="0"/>
              <a:t> </a:t>
            </a:r>
          </a:p>
          <a:p>
            <a:pPr algn="ctr"/>
            <a:r>
              <a:rPr lang="pl-PL" dirty="0"/>
              <a:t>Duchu Święty, Twa moc</a:t>
            </a:r>
            <a:br>
              <a:rPr lang="pl-PL" dirty="0"/>
            </a:br>
            <a:r>
              <a:rPr lang="pl-PL" dirty="0"/>
              <a:t>Niechaj odnowi oblicze Kościoła,</a:t>
            </a:r>
            <a:br>
              <a:rPr lang="pl-PL" dirty="0"/>
            </a:br>
            <a:r>
              <a:rPr lang="pl-PL" dirty="0"/>
              <a:t>Bo Tyś do wiary swój lud powołał</a:t>
            </a:r>
            <a:br>
              <a:rPr lang="pl-PL" dirty="0"/>
            </a:br>
            <a:r>
              <a:rPr lang="pl-PL" dirty="0"/>
              <a:t>I w swej miłości zachował.</a:t>
            </a:r>
          </a:p>
          <a:p>
            <a:pPr algn="ctr"/>
            <a:r>
              <a:rPr lang="pl-PL" dirty="0"/>
              <a:t> </a:t>
            </a:r>
          </a:p>
          <a:p>
            <a:pPr algn="ctr"/>
            <a:r>
              <a:rPr lang="pl-PL" dirty="0"/>
              <a:t>Ojciec nas wezwał, by iść wspólną drogą,</a:t>
            </a:r>
            <a:br>
              <a:rPr lang="pl-PL" dirty="0"/>
            </a:br>
            <a:r>
              <a:rPr lang="pl-PL" dirty="0"/>
              <a:t>Syn nas odnowił przez swe zmartwychwstanie.</a:t>
            </a:r>
            <a:br>
              <a:rPr lang="pl-PL" dirty="0"/>
            </a:br>
            <a:r>
              <a:rPr lang="pl-PL" dirty="0"/>
              <a:t>Idźmy więc razem i przynieśmy owoc,</a:t>
            </a:r>
            <a:br>
              <a:rPr lang="pl-PL" dirty="0"/>
            </a:br>
            <a:r>
              <a:rPr lang="pl-PL" dirty="0"/>
              <a:t>W każdym z nas słowo niech się ciałem stanie.</a:t>
            </a:r>
          </a:p>
          <a:p>
            <a:pPr algn="ctr"/>
            <a:r>
              <a:rPr lang="pl-PL" dirty="0"/>
              <a:t> </a:t>
            </a:r>
          </a:p>
          <a:p>
            <a:pPr algn="ctr"/>
            <a:r>
              <a:rPr lang="pl-PL" dirty="0"/>
              <a:t>Duchu Święty, Twa </a:t>
            </a:r>
            <a:r>
              <a:rPr lang="pl-PL" dirty="0" smtClean="0"/>
              <a:t>moc…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 </a:t>
            </a:r>
          </a:p>
          <a:p>
            <a:pPr algn="ctr"/>
            <a:r>
              <a:rPr lang="pl-PL" dirty="0"/>
              <a:t>Jednego serca i jednego ducha</a:t>
            </a:r>
            <a:br>
              <a:rPr lang="pl-PL" dirty="0"/>
            </a:br>
            <a:r>
              <a:rPr lang="pl-PL" dirty="0"/>
              <a:t>Budujmy świętą komunię Kościoła.</a:t>
            </a:r>
            <a:br>
              <a:rPr lang="pl-PL" dirty="0"/>
            </a:br>
            <a:r>
              <a:rPr lang="pl-PL" dirty="0"/>
              <a:t>Niech jego Matka naszych próśb wysłucha</a:t>
            </a:r>
            <a:br>
              <a:rPr lang="pl-PL" dirty="0"/>
            </a:br>
            <a:r>
              <a:rPr lang="pl-PL" dirty="0"/>
              <a:t>I tam prowadzi, gdzie nas Jezus woła.</a:t>
            </a:r>
          </a:p>
          <a:p>
            <a:pPr algn="ctr"/>
            <a:r>
              <a:rPr lang="pl-PL" dirty="0"/>
              <a:t> </a:t>
            </a:r>
          </a:p>
          <a:p>
            <a:pPr algn="ctr"/>
            <a:r>
              <a:rPr lang="pl-PL" dirty="0"/>
              <a:t>Duchu Święty, Twa </a:t>
            </a:r>
            <a:r>
              <a:rPr lang="pl-PL" dirty="0" smtClean="0"/>
              <a:t>moc…</a:t>
            </a: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10046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Patroni synodu</a:t>
            </a:r>
            <a:endParaRPr lang="pl-PL" dirty="0"/>
          </a:p>
        </p:txBody>
      </p:sp>
      <p:pic>
        <p:nvPicPr>
          <p:cNvPr id="1026" name="Picture 2" descr="Jan Paweł II | Chrześcijaństwopedia Wiki | Fan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33" y="1916832"/>
            <a:ext cx="2232248" cy="315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UDZIE: Prymas Tysiąclecia coraz bliżej beatyfikacji Wielokrotnie był w  naszym regionie - Tygodnik Zamojski, Zamość, Biłgoraj, Tomaszó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45393"/>
            <a:ext cx="2228478" cy="296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/>
          <p:cNvSpPr/>
          <p:nvPr/>
        </p:nvSpPr>
        <p:spPr>
          <a:xfrm>
            <a:off x="3058455" y="20440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600" dirty="0" smtClean="0"/>
              <a:t>Jan Paweł II</a:t>
            </a:r>
            <a:endParaRPr lang="pl-PL" sz="3600" dirty="0"/>
          </a:p>
        </p:txBody>
      </p:sp>
      <p:sp>
        <p:nvSpPr>
          <p:cNvPr id="4" name="Prostokąt 3"/>
          <p:cNvSpPr/>
          <p:nvPr/>
        </p:nvSpPr>
        <p:spPr>
          <a:xfrm>
            <a:off x="107504" y="5373216"/>
            <a:ext cx="6408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3600" dirty="0" smtClean="0"/>
              <a:t>Prymas Tysiąclecia</a:t>
            </a:r>
          </a:p>
          <a:p>
            <a:pPr algn="r"/>
            <a:r>
              <a:rPr lang="pl-PL" sz="3600" dirty="0" smtClean="0"/>
              <a:t>Kardynał Stefan Wyszyński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27700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91</TotalTime>
  <Words>773</Words>
  <Application>Microsoft Office PowerPoint</Application>
  <PresentationFormat>Pokaz na ekranie (4:3)</PresentationFormat>
  <Paragraphs>671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Book Antiqua</vt:lpstr>
      <vt:lpstr>Calibri</vt:lpstr>
      <vt:lpstr>Candara</vt:lpstr>
      <vt:lpstr>Century Gothic</vt:lpstr>
      <vt:lpstr>Times New Roman</vt:lpstr>
      <vt:lpstr>Apteka</vt:lpstr>
      <vt:lpstr>III SYNOD  ARCHIDIECEZJI LUBLESKIEJ</vt:lpstr>
      <vt:lpstr>ZAŁOŻENIA EDUKACYJNE</vt:lpstr>
      <vt:lpstr>MORALNOŚĆ, OBOWIĄZEK, ZAANGAŻOWANIE, DBANIE O KOGOŚ, CODZIENNOŚĆ, TRUDNOŚCI, DZIAŁANIE, ŻYCIE, RADOŚĆ, POWINNOŚĆ, WSPÓLNOTA, ZADANIE, PRACA, CZŁOWIEK, PRAWO, MIŁOŚĆ</vt:lpstr>
      <vt:lpstr>Prezentacja programu PowerPoint</vt:lpstr>
      <vt:lpstr>CZYM JEST SYNOD DIECEZJALNY?</vt:lpstr>
      <vt:lpstr>Zadania i cele synodu</vt:lpstr>
      <vt:lpstr>Logo synodu</vt:lpstr>
      <vt:lpstr>Hymn synodu</vt:lpstr>
      <vt:lpstr>Patroni synodu</vt:lpstr>
      <vt:lpstr>Rz 12,4-6</vt:lpstr>
      <vt:lpstr>Modlitwa w intencji synodu</vt:lpstr>
      <vt:lpstr>TEST PODSUMOWUJĄCY TREŚCI ZAJĘĆ</vt:lpstr>
      <vt:lpstr>TEST PODSUMOWUJĄCY TREŚCI ZAJĘĆ</vt:lpstr>
      <vt:lpstr>TEST PODSUMOWUJĄCY TREŚCI ZAJĘĆ</vt:lpstr>
      <vt:lpstr>Praca domowa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SYNOD  ARCHIDIECEZJI LUBLESKIEJ</dc:title>
  <dc:creator>Anna Piwowar</dc:creator>
  <cp:lastModifiedBy>Beata Boguszewska</cp:lastModifiedBy>
  <cp:revision>14</cp:revision>
  <dcterms:created xsi:type="dcterms:W3CDTF">2021-01-08T20:10:01Z</dcterms:created>
  <dcterms:modified xsi:type="dcterms:W3CDTF">2021-02-05T11:27:49Z</dcterms:modified>
</cp:coreProperties>
</file>