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1"/>
  </p:notesMasterIdLst>
  <p:sldIdLst>
    <p:sldId id="259" r:id="rId2"/>
    <p:sldId id="258" r:id="rId3"/>
    <p:sldId id="273" r:id="rId4"/>
    <p:sldId id="274" r:id="rId5"/>
    <p:sldId id="266" r:id="rId6"/>
    <p:sldId id="261" r:id="rId7"/>
    <p:sldId id="265" r:id="rId8"/>
    <p:sldId id="267" r:id="rId9"/>
    <p:sldId id="268" r:id="rId10"/>
    <p:sldId id="269" r:id="rId11"/>
    <p:sldId id="275" r:id="rId12"/>
    <p:sldId id="260" r:id="rId13"/>
    <p:sldId id="272" r:id="rId14"/>
    <p:sldId id="271" r:id="rId15"/>
    <p:sldId id="263" r:id="rId16"/>
    <p:sldId id="256" r:id="rId17"/>
    <p:sldId id="257" r:id="rId18"/>
    <p:sldId id="270" r:id="rId19"/>
    <p:sldId id="264" r:id="rId20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23"/>
    <p:restoredTop sz="94639"/>
  </p:normalViewPr>
  <p:slideViewPr>
    <p:cSldViewPr>
      <p:cViewPr varScale="1">
        <p:scale>
          <a:sx n="69" d="100"/>
          <a:sy n="69" d="100"/>
        </p:scale>
        <p:origin x="192" y="27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D490FD-6E09-45FB-8136-8C33AD7A040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519176A-1AB7-43CB-9093-25FF6E8CCEF2}">
      <dgm:prSet phldrT="[Tekst]"/>
      <dgm:spPr/>
      <dgm:t>
        <a:bodyPr/>
        <a:lstStyle/>
        <a:p>
          <a:r>
            <a:rPr lang="pl-PL" dirty="0"/>
            <a:t>Komisje synodalne (12) kierują ankiety do</a:t>
          </a:r>
        </a:p>
      </dgm:t>
    </dgm:pt>
    <dgm:pt modelId="{18441007-C3FC-4A08-BC8A-B7A938388EF9}" type="parTrans" cxnId="{0E90778C-0776-4CA7-8411-97CDA6C0F0C7}">
      <dgm:prSet/>
      <dgm:spPr/>
      <dgm:t>
        <a:bodyPr/>
        <a:lstStyle/>
        <a:p>
          <a:endParaRPr lang="pl-PL"/>
        </a:p>
      </dgm:t>
    </dgm:pt>
    <dgm:pt modelId="{D8CEB1C2-76D6-4E45-98F8-DDB94583AFC8}" type="sibTrans" cxnId="{0E90778C-0776-4CA7-8411-97CDA6C0F0C7}">
      <dgm:prSet/>
      <dgm:spPr/>
      <dgm:t>
        <a:bodyPr/>
        <a:lstStyle/>
        <a:p>
          <a:endParaRPr lang="pl-PL"/>
        </a:p>
      </dgm:t>
    </dgm:pt>
    <dgm:pt modelId="{3B263C8F-9AC1-4EF0-B0EE-D5D61649A627}">
      <dgm:prSet phldrT="[Tekst]"/>
      <dgm:spPr/>
      <dgm:t>
        <a:bodyPr/>
        <a:lstStyle/>
        <a:p>
          <a:r>
            <a:rPr lang="pl-PL" dirty="0"/>
            <a:t>Zespoły parafialne (271)</a:t>
          </a:r>
        </a:p>
      </dgm:t>
    </dgm:pt>
    <dgm:pt modelId="{2AC3BC2A-BAED-4D97-A868-D77241F155D4}" type="parTrans" cxnId="{92E467C5-040A-4F78-8B18-4F50330EF026}">
      <dgm:prSet/>
      <dgm:spPr/>
      <dgm:t>
        <a:bodyPr/>
        <a:lstStyle/>
        <a:p>
          <a:endParaRPr lang="pl-PL"/>
        </a:p>
      </dgm:t>
    </dgm:pt>
    <dgm:pt modelId="{73BBDC4C-DA17-483D-B5B4-AADF73E77046}" type="sibTrans" cxnId="{92E467C5-040A-4F78-8B18-4F50330EF026}">
      <dgm:prSet/>
      <dgm:spPr/>
      <dgm:t>
        <a:bodyPr/>
        <a:lstStyle/>
        <a:p>
          <a:endParaRPr lang="pl-PL"/>
        </a:p>
      </dgm:t>
    </dgm:pt>
    <dgm:pt modelId="{9C1ACBE2-B890-4BD3-93E9-D1F484DE55BD}">
      <dgm:prSet phldrT="[Tekst]"/>
      <dgm:spPr/>
      <dgm:t>
        <a:bodyPr/>
        <a:lstStyle/>
        <a:p>
          <a:r>
            <a:rPr lang="pl-PL" dirty="0"/>
            <a:t>Zespoły parafialne uzupełnione ankiety przesyłają do zespołów dekanalnych (28)</a:t>
          </a:r>
        </a:p>
      </dgm:t>
    </dgm:pt>
    <dgm:pt modelId="{106C13E1-B71B-4BFA-90C6-CCDD53EDD25A}" type="parTrans" cxnId="{85907DCC-44FC-4147-B85E-CD3A9386E723}">
      <dgm:prSet/>
      <dgm:spPr/>
      <dgm:t>
        <a:bodyPr/>
        <a:lstStyle/>
        <a:p>
          <a:endParaRPr lang="pl-PL"/>
        </a:p>
      </dgm:t>
    </dgm:pt>
    <dgm:pt modelId="{1D3A49C1-2875-453D-B1E1-E9AF848B4FAE}" type="sibTrans" cxnId="{85907DCC-44FC-4147-B85E-CD3A9386E723}">
      <dgm:prSet/>
      <dgm:spPr/>
      <dgm:t>
        <a:bodyPr/>
        <a:lstStyle/>
        <a:p>
          <a:endParaRPr lang="pl-PL"/>
        </a:p>
      </dgm:t>
    </dgm:pt>
    <dgm:pt modelId="{4FEFC370-5DFC-4E3B-9AED-04475569CC23}">
      <dgm:prSet phldrT="[Tekst]"/>
      <dgm:spPr/>
      <dgm:t>
        <a:bodyPr/>
        <a:lstStyle/>
        <a:p>
          <a:r>
            <a:rPr lang="pl-PL" dirty="0"/>
            <a:t>Zespoły dekanalne opracowane ankiety zwracają komisjom synodalnym </a:t>
          </a:r>
        </a:p>
      </dgm:t>
    </dgm:pt>
    <dgm:pt modelId="{BF58E702-B062-4345-9EC6-59B211848BFD}" type="parTrans" cxnId="{038F64E5-ADD2-4EFA-B86C-6D4F83B33377}">
      <dgm:prSet/>
      <dgm:spPr/>
      <dgm:t>
        <a:bodyPr/>
        <a:lstStyle/>
        <a:p>
          <a:endParaRPr lang="pl-PL"/>
        </a:p>
      </dgm:t>
    </dgm:pt>
    <dgm:pt modelId="{BFC9A39E-EA59-4C85-BF30-E61226FC28C3}" type="sibTrans" cxnId="{038F64E5-ADD2-4EFA-B86C-6D4F83B33377}">
      <dgm:prSet/>
      <dgm:spPr/>
      <dgm:t>
        <a:bodyPr/>
        <a:lstStyle/>
        <a:p>
          <a:endParaRPr lang="pl-PL"/>
        </a:p>
      </dgm:t>
    </dgm:pt>
    <dgm:pt modelId="{95660DE0-CB58-4AFE-A44F-57A9733DC6DE}">
      <dgm:prSet phldrT="[Tekst]"/>
      <dgm:spPr/>
      <dgm:t>
        <a:bodyPr/>
        <a:lstStyle/>
        <a:p>
          <a:r>
            <a:rPr lang="pl-PL" dirty="0"/>
            <a:t>Komisje synodalne przygotowują tekst z diagnozą i propozycją rozwiązań na przyszłość</a:t>
          </a:r>
        </a:p>
      </dgm:t>
    </dgm:pt>
    <dgm:pt modelId="{A2B3C30F-1364-4AC4-8B28-736292D31CBE}" type="parTrans" cxnId="{AA4BB2B7-91BD-48E4-BC86-F7453C896ADA}">
      <dgm:prSet/>
      <dgm:spPr/>
      <dgm:t>
        <a:bodyPr/>
        <a:lstStyle/>
        <a:p>
          <a:endParaRPr lang="pl-PL"/>
        </a:p>
      </dgm:t>
    </dgm:pt>
    <dgm:pt modelId="{9ABD6A1F-4DA4-4C30-A7EA-FBDD68F37032}" type="sibTrans" cxnId="{AA4BB2B7-91BD-48E4-BC86-F7453C896ADA}">
      <dgm:prSet/>
      <dgm:spPr/>
      <dgm:t>
        <a:bodyPr/>
        <a:lstStyle/>
        <a:p>
          <a:endParaRPr lang="pl-PL"/>
        </a:p>
      </dgm:t>
    </dgm:pt>
    <dgm:pt modelId="{9BADD916-3D66-4ACB-9E56-12A30EDC7EBB}">
      <dgm:prSet phldrT="[Tekst]"/>
      <dgm:spPr/>
      <dgm:t>
        <a:bodyPr/>
        <a:lstStyle/>
        <a:p>
          <a:r>
            <a:rPr lang="pl-PL" dirty="0"/>
            <a:t>Sześć sesji plenarnych, na których podjęte będą po dwa tematy</a:t>
          </a:r>
        </a:p>
      </dgm:t>
    </dgm:pt>
    <dgm:pt modelId="{229CA60F-6AD0-4ED2-87F8-762A6BD9C654}" type="parTrans" cxnId="{644133DA-B094-4ED7-B026-24A125D60948}">
      <dgm:prSet/>
      <dgm:spPr/>
      <dgm:t>
        <a:bodyPr/>
        <a:lstStyle/>
        <a:p>
          <a:endParaRPr lang="pl-PL"/>
        </a:p>
      </dgm:t>
    </dgm:pt>
    <dgm:pt modelId="{8F0BDF12-2D12-4A11-A2FF-0E5A19871772}" type="sibTrans" cxnId="{644133DA-B094-4ED7-B026-24A125D60948}">
      <dgm:prSet/>
      <dgm:spPr/>
      <dgm:t>
        <a:bodyPr/>
        <a:lstStyle/>
        <a:p>
          <a:endParaRPr lang="pl-PL"/>
        </a:p>
      </dgm:t>
    </dgm:pt>
    <dgm:pt modelId="{42E001C3-2D94-44FB-B731-09A9F8EFAB23}">
      <dgm:prSet phldrT="[Tekst]"/>
      <dgm:spPr/>
      <dgm:t>
        <a:bodyPr/>
        <a:lstStyle/>
        <a:p>
          <a:r>
            <a:rPr lang="pl-PL" dirty="0">
              <a:solidFill>
                <a:srgbClr val="FFFF00"/>
              </a:solidFill>
            </a:rPr>
            <a:t>Cały czas działa strona internetowa synodu, gdzie wypowiedzieć może się każdy</a:t>
          </a:r>
        </a:p>
      </dgm:t>
    </dgm:pt>
    <dgm:pt modelId="{DB6FD44D-E004-446E-B927-05DE15635B8B}" type="parTrans" cxnId="{8500BA64-4BBD-4473-A17E-2DB5878E20AC}">
      <dgm:prSet/>
      <dgm:spPr/>
      <dgm:t>
        <a:bodyPr/>
        <a:lstStyle/>
        <a:p>
          <a:endParaRPr lang="pl-PL"/>
        </a:p>
      </dgm:t>
    </dgm:pt>
    <dgm:pt modelId="{0D9F840F-2CA1-4A88-9AD3-4F806DC80F0A}" type="sibTrans" cxnId="{8500BA64-4BBD-4473-A17E-2DB5878E20AC}">
      <dgm:prSet/>
      <dgm:spPr/>
      <dgm:t>
        <a:bodyPr/>
        <a:lstStyle/>
        <a:p>
          <a:endParaRPr lang="pl-PL"/>
        </a:p>
      </dgm:t>
    </dgm:pt>
    <dgm:pt modelId="{6021B339-218F-4833-9934-D733DE38EC7C}">
      <dgm:prSet phldrT="[Tekst]"/>
      <dgm:spPr/>
      <dgm:t>
        <a:bodyPr/>
        <a:lstStyle/>
        <a:p>
          <a:r>
            <a:rPr lang="pl-PL" dirty="0"/>
            <a:t>Dokument końcowy synodu ogłasza </a:t>
          </a:r>
        </a:p>
        <a:p>
          <a:r>
            <a:rPr lang="pl-PL" dirty="0"/>
            <a:t>Abp Stanisław Budzik</a:t>
          </a:r>
        </a:p>
      </dgm:t>
    </dgm:pt>
    <dgm:pt modelId="{C4F6402D-B044-4638-9B94-82CB017FD004}" type="parTrans" cxnId="{EB2733EE-EA35-436E-8BD0-34B3B9377EEC}">
      <dgm:prSet/>
      <dgm:spPr/>
      <dgm:t>
        <a:bodyPr/>
        <a:lstStyle/>
        <a:p>
          <a:endParaRPr lang="pl-PL"/>
        </a:p>
      </dgm:t>
    </dgm:pt>
    <dgm:pt modelId="{59617B9E-902E-4384-B175-04E82CDC0538}" type="sibTrans" cxnId="{EB2733EE-EA35-436E-8BD0-34B3B9377EEC}">
      <dgm:prSet/>
      <dgm:spPr/>
      <dgm:t>
        <a:bodyPr/>
        <a:lstStyle/>
        <a:p>
          <a:endParaRPr lang="pl-PL"/>
        </a:p>
      </dgm:t>
    </dgm:pt>
    <dgm:pt modelId="{4E42A6FB-A86D-459A-889D-36114E09DC26}">
      <dgm:prSet phldrT="[Tekst]"/>
      <dgm:spPr/>
      <dgm:t>
        <a:bodyPr/>
        <a:lstStyle/>
        <a:p>
          <a:r>
            <a:rPr lang="pl-PL" dirty="0"/>
            <a:t>Prace synodu wspierają komisje teologiczna, prawna logistyczna. Całość koordynuje komisja Główna</a:t>
          </a:r>
        </a:p>
      </dgm:t>
    </dgm:pt>
    <dgm:pt modelId="{B821741E-9115-407E-8C02-DA96FA813E7B}" type="parTrans" cxnId="{98326691-47AF-4D2C-9929-84698ADD64DD}">
      <dgm:prSet/>
      <dgm:spPr/>
      <dgm:t>
        <a:bodyPr/>
        <a:lstStyle/>
        <a:p>
          <a:endParaRPr lang="pl-PL"/>
        </a:p>
      </dgm:t>
    </dgm:pt>
    <dgm:pt modelId="{2D0CAC22-27E0-4440-BC53-926900A7565B}" type="sibTrans" cxnId="{98326691-47AF-4D2C-9929-84698ADD64DD}">
      <dgm:prSet/>
      <dgm:spPr/>
      <dgm:t>
        <a:bodyPr/>
        <a:lstStyle/>
        <a:p>
          <a:endParaRPr lang="pl-PL"/>
        </a:p>
      </dgm:t>
    </dgm:pt>
    <dgm:pt modelId="{5B960B6F-DDBE-444E-8442-67A0B015FC77}" type="pres">
      <dgm:prSet presAssocID="{CED490FD-6E09-45FB-8136-8C33AD7A0406}" presName="CompostProcess" presStyleCnt="0">
        <dgm:presLayoutVars>
          <dgm:dir/>
          <dgm:resizeHandles val="exact"/>
        </dgm:presLayoutVars>
      </dgm:prSet>
      <dgm:spPr/>
    </dgm:pt>
    <dgm:pt modelId="{69BFE187-123A-494F-B17C-2FD0D99EB51A}" type="pres">
      <dgm:prSet presAssocID="{CED490FD-6E09-45FB-8136-8C33AD7A0406}" presName="arrow" presStyleLbl="bgShp" presStyleIdx="0" presStyleCnt="1"/>
      <dgm:spPr/>
    </dgm:pt>
    <dgm:pt modelId="{1AA3A922-A5F1-4D6F-92D5-D136A8C93ACA}" type="pres">
      <dgm:prSet presAssocID="{CED490FD-6E09-45FB-8136-8C33AD7A0406}" presName="linearProcess" presStyleCnt="0"/>
      <dgm:spPr/>
    </dgm:pt>
    <dgm:pt modelId="{31F651E9-EA93-41E9-B01A-285F84A36DD3}" type="pres">
      <dgm:prSet presAssocID="{E519176A-1AB7-43CB-9093-25FF6E8CCEF2}" presName="textNode" presStyleLbl="node1" presStyleIdx="0" presStyleCnt="9">
        <dgm:presLayoutVars>
          <dgm:bulletEnabled val="1"/>
        </dgm:presLayoutVars>
      </dgm:prSet>
      <dgm:spPr/>
    </dgm:pt>
    <dgm:pt modelId="{980623F9-48EC-4AA3-8072-5D487A514E2C}" type="pres">
      <dgm:prSet presAssocID="{D8CEB1C2-76D6-4E45-98F8-DDB94583AFC8}" presName="sibTrans" presStyleCnt="0"/>
      <dgm:spPr/>
    </dgm:pt>
    <dgm:pt modelId="{6AE07490-8780-4944-95DF-F2BE7579682D}" type="pres">
      <dgm:prSet presAssocID="{3B263C8F-9AC1-4EF0-B0EE-D5D61649A627}" presName="textNode" presStyleLbl="node1" presStyleIdx="1" presStyleCnt="9">
        <dgm:presLayoutVars>
          <dgm:bulletEnabled val="1"/>
        </dgm:presLayoutVars>
      </dgm:prSet>
      <dgm:spPr/>
    </dgm:pt>
    <dgm:pt modelId="{7B475C54-A1AE-4448-9DAF-DF97ABE17E56}" type="pres">
      <dgm:prSet presAssocID="{73BBDC4C-DA17-483D-B5B4-AADF73E77046}" presName="sibTrans" presStyleCnt="0"/>
      <dgm:spPr/>
    </dgm:pt>
    <dgm:pt modelId="{EF56EBF1-E3FE-4DDE-9A34-D29BD572F28D}" type="pres">
      <dgm:prSet presAssocID="{9C1ACBE2-B890-4BD3-93E9-D1F484DE55BD}" presName="textNode" presStyleLbl="node1" presStyleIdx="2" presStyleCnt="9">
        <dgm:presLayoutVars>
          <dgm:bulletEnabled val="1"/>
        </dgm:presLayoutVars>
      </dgm:prSet>
      <dgm:spPr/>
    </dgm:pt>
    <dgm:pt modelId="{BDB59C42-949A-445F-9249-D785E5BCF9AE}" type="pres">
      <dgm:prSet presAssocID="{1D3A49C1-2875-453D-B1E1-E9AF848B4FAE}" presName="sibTrans" presStyleCnt="0"/>
      <dgm:spPr/>
    </dgm:pt>
    <dgm:pt modelId="{A772EC5A-5708-4F93-B46C-5BC9E68AA4C1}" type="pres">
      <dgm:prSet presAssocID="{42E001C3-2D94-44FB-B731-09A9F8EFAB23}" presName="textNode" presStyleLbl="node1" presStyleIdx="3" presStyleCnt="9">
        <dgm:presLayoutVars>
          <dgm:bulletEnabled val="1"/>
        </dgm:presLayoutVars>
      </dgm:prSet>
      <dgm:spPr/>
    </dgm:pt>
    <dgm:pt modelId="{DF9C3E05-4752-4AB6-B103-2E8947C45166}" type="pres">
      <dgm:prSet presAssocID="{0D9F840F-2CA1-4A88-9AD3-4F806DC80F0A}" presName="sibTrans" presStyleCnt="0"/>
      <dgm:spPr/>
    </dgm:pt>
    <dgm:pt modelId="{17BBD695-52E8-4704-A071-BCF3CCE1C3DB}" type="pres">
      <dgm:prSet presAssocID="{4FEFC370-5DFC-4E3B-9AED-04475569CC23}" presName="textNode" presStyleLbl="node1" presStyleIdx="4" presStyleCnt="9">
        <dgm:presLayoutVars>
          <dgm:bulletEnabled val="1"/>
        </dgm:presLayoutVars>
      </dgm:prSet>
      <dgm:spPr/>
    </dgm:pt>
    <dgm:pt modelId="{9DC74610-CE0D-4709-8272-AC8597F4414A}" type="pres">
      <dgm:prSet presAssocID="{BFC9A39E-EA59-4C85-BF30-E61226FC28C3}" presName="sibTrans" presStyleCnt="0"/>
      <dgm:spPr/>
    </dgm:pt>
    <dgm:pt modelId="{65B3EEEB-06FD-4159-91E8-D18A66301E49}" type="pres">
      <dgm:prSet presAssocID="{95660DE0-CB58-4AFE-A44F-57A9733DC6DE}" presName="textNode" presStyleLbl="node1" presStyleIdx="5" presStyleCnt="9">
        <dgm:presLayoutVars>
          <dgm:bulletEnabled val="1"/>
        </dgm:presLayoutVars>
      </dgm:prSet>
      <dgm:spPr/>
    </dgm:pt>
    <dgm:pt modelId="{7F700502-F727-4359-B59A-870F542B20A9}" type="pres">
      <dgm:prSet presAssocID="{9ABD6A1F-4DA4-4C30-A7EA-FBDD68F37032}" presName="sibTrans" presStyleCnt="0"/>
      <dgm:spPr/>
    </dgm:pt>
    <dgm:pt modelId="{A6D7DB09-EC1E-4F6C-8DC0-269E756D934A}" type="pres">
      <dgm:prSet presAssocID="{9BADD916-3D66-4ACB-9E56-12A30EDC7EBB}" presName="textNode" presStyleLbl="node1" presStyleIdx="6" presStyleCnt="9">
        <dgm:presLayoutVars>
          <dgm:bulletEnabled val="1"/>
        </dgm:presLayoutVars>
      </dgm:prSet>
      <dgm:spPr/>
    </dgm:pt>
    <dgm:pt modelId="{3C664CCB-F665-437D-AED6-75FF95B0ECA1}" type="pres">
      <dgm:prSet presAssocID="{8F0BDF12-2D12-4A11-A2FF-0E5A19871772}" presName="sibTrans" presStyleCnt="0"/>
      <dgm:spPr/>
    </dgm:pt>
    <dgm:pt modelId="{1DE21FA4-E183-45EA-9171-CDA16AFB4EDB}" type="pres">
      <dgm:prSet presAssocID="{4E42A6FB-A86D-459A-889D-36114E09DC26}" presName="textNode" presStyleLbl="node1" presStyleIdx="7" presStyleCnt="9">
        <dgm:presLayoutVars>
          <dgm:bulletEnabled val="1"/>
        </dgm:presLayoutVars>
      </dgm:prSet>
      <dgm:spPr/>
    </dgm:pt>
    <dgm:pt modelId="{F8DA4609-584D-4168-8D74-2C79EA5EA33A}" type="pres">
      <dgm:prSet presAssocID="{2D0CAC22-27E0-4440-BC53-926900A7565B}" presName="sibTrans" presStyleCnt="0"/>
      <dgm:spPr/>
    </dgm:pt>
    <dgm:pt modelId="{63E17F69-2C73-4D62-A99D-BF3A7CB68302}" type="pres">
      <dgm:prSet presAssocID="{6021B339-218F-4833-9934-D733DE38EC7C}" presName="textNode" presStyleLbl="node1" presStyleIdx="8" presStyleCnt="9">
        <dgm:presLayoutVars>
          <dgm:bulletEnabled val="1"/>
        </dgm:presLayoutVars>
      </dgm:prSet>
      <dgm:spPr/>
    </dgm:pt>
  </dgm:ptLst>
  <dgm:cxnLst>
    <dgm:cxn modelId="{1EF24D62-E73E-45A3-8AB2-C5511914CB7E}" type="presOf" srcId="{95660DE0-CB58-4AFE-A44F-57A9733DC6DE}" destId="{65B3EEEB-06FD-4159-91E8-D18A66301E49}" srcOrd="0" destOrd="0" presId="urn:microsoft.com/office/officeart/2005/8/layout/hProcess9"/>
    <dgm:cxn modelId="{8500BA64-4BBD-4473-A17E-2DB5878E20AC}" srcId="{CED490FD-6E09-45FB-8136-8C33AD7A0406}" destId="{42E001C3-2D94-44FB-B731-09A9F8EFAB23}" srcOrd="3" destOrd="0" parTransId="{DB6FD44D-E004-446E-B927-05DE15635B8B}" sibTransId="{0D9F840F-2CA1-4A88-9AD3-4F806DC80F0A}"/>
    <dgm:cxn modelId="{4347D579-DFBD-4704-8BC2-FEAB51E213DB}" type="presOf" srcId="{9BADD916-3D66-4ACB-9E56-12A30EDC7EBB}" destId="{A6D7DB09-EC1E-4F6C-8DC0-269E756D934A}" srcOrd="0" destOrd="0" presId="urn:microsoft.com/office/officeart/2005/8/layout/hProcess9"/>
    <dgm:cxn modelId="{6CBFAB86-B293-4B3A-B1FE-F59A96148FBC}" type="presOf" srcId="{4E42A6FB-A86D-459A-889D-36114E09DC26}" destId="{1DE21FA4-E183-45EA-9171-CDA16AFB4EDB}" srcOrd="0" destOrd="0" presId="urn:microsoft.com/office/officeart/2005/8/layout/hProcess9"/>
    <dgm:cxn modelId="{0E90778C-0776-4CA7-8411-97CDA6C0F0C7}" srcId="{CED490FD-6E09-45FB-8136-8C33AD7A0406}" destId="{E519176A-1AB7-43CB-9093-25FF6E8CCEF2}" srcOrd="0" destOrd="0" parTransId="{18441007-C3FC-4A08-BC8A-B7A938388EF9}" sibTransId="{D8CEB1C2-76D6-4E45-98F8-DDB94583AFC8}"/>
    <dgm:cxn modelId="{5B2D6691-232A-4069-93C6-6E3D685EAC16}" type="presOf" srcId="{9C1ACBE2-B890-4BD3-93E9-D1F484DE55BD}" destId="{EF56EBF1-E3FE-4DDE-9A34-D29BD572F28D}" srcOrd="0" destOrd="0" presId="urn:microsoft.com/office/officeart/2005/8/layout/hProcess9"/>
    <dgm:cxn modelId="{98326691-47AF-4D2C-9929-84698ADD64DD}" srcId="{CED490FD-6E09-45FB-8136-8C33AD7A0406}" destId="{4E42A6FB-A86D-459A-889D-36114E09DC26}" srcOrd="7" destOrd="0" parTransId="{B821741E-9115-407E-8C02-DA96FA813E7B}" sibTransId="{2D0CAC22-27E0-4440-BC53-926900A7565B}"/>
    <dgm:cxn modelId="{E25CC8A0-B1F7-4765-ACB4-34758338B722}" type="presOf" srcId="{4FEFC370-5DFC-4E3B-9AED-04475569CC23}" destId="{17BBD695-52E8-4704-A071-BCF3CCE1C3DB}" srcOrd="0" destOrd="0" presId="urn:microsoft.com/office/officeart/2005/8/layout/hProcess9"/>
    <dgm:cxn modelId="{1D8DAFA9-894D-4ADD-B8BE-E6FEFB1B5C9F}" type="presOf" srcId="{E519176A-1AB7-43CB-9093-25FF6E8CCEF2}" destId="{31F651E9-EA93-41E9-B01A-285F84A36DD3}" srcOrd="0" destOrd="0" presId="urn:microsoft.com/office/officeart/2005/8/layout/hProcess9"/>
    <dgm:cxn modelId="{E8AD3AB6-6AE3-467B-90EA-3F68A93C06AB}" type="presOf" srcId="{CED490FD-6E09-45FB-8136-8C33AD7A0406}" destId="{5B960B6F-DDBE-444E-8442-67A0B015FC77}" srcOrd="0" destOrd="0" presId="urn:microsoft.com/office/officeart/2005/8/layout/hProcess9"/>
    <dgm:cxn modelId="{711F4EB7-7F97-4686-BA90-459714309442}" type="presOf" srcId="{6021B339-218F-4833-9934-D733DE38EC7C}" destId="{63E17F69-2C73-4D62-A99D-BF3A7CB68302}" srcOrd="0" destOrd="0" presId="urn:microsoft.com/office/officeart/2005/8/layout/hProcess9"/>
    <dgm:cxn modelId="{AA4BB2B7-91BD-48E4-BC86-F7453C896ADA}" srcId="{CED490FD-6E09-45FB-8136-8C33AD7A0406}" destId="{95660DE0-CB58-4AFE-A44F-57A9733DC6DE}" srcOrd="5" destOrd="0" parTransId="{A2B3C30F-1364-4AC4-8B28-736292D31CBE}" sibTransId="{9ABD6A1F-4DA4-4C30-A7EA-FBDD68F37032}"/>
    <dgm:cxn modelId="{F3DF76B9-3AD0-49EC-A4CF-D96145C254FB}" type="presOf" srcId="{3B263C8F-9AC1-4EF0-B0EE-D5D61649A627}" destId="{6AE07490-8780-4944-95DF-F2BE7579682D}" srcOrd="0" destOrd="0" presId="urn:microsoft.com/office/officeart/2005/8/layout/hProcess9"/>
    <dgm:cxn modelId="{92E467C5-040A-4F78-8B18-4F50330EF026}" srcId="{CED490FD-6E09-45FB-8136-8C33AD7A0406}" destId="{3B263C8F-9AC1-4EF0-B0EE-D5D61649A627}" srcOrd="1" destOrd="0" parTransId="{2AC3BC2A-BAED-4D97-A868-D77241F155D4}" sibTransId="{73BBDC4C-DA17-483D-B5B4-AADF73E77046}"/>
    <dgm:cxn modelId="{85907DCC-44FC-4147-B85E-CD3A9386E723}" srcId="{CED490FD-6E09-45FB-8136-8C33AD7A0406}" destId="{9C1ACBE2-B890-4BD3-93E9-D1F484DE55BD}" srcOrd="2" destOrd="0" parTransId="{106C13E1-B71B-4BFA-90C6-CCDD53EDD25A}" sibTransId="{1D3A49C1-2875-453D-B1E1-E9AF848B4FAE}"/>
    <dgm:cxn modelId="{644133DA-B094-4ED7-B026-24A125D60948}" srcId="{CED490FD-6E09-45FB-8136-8C33AD7A0406}" destId="{9BADD916-3D66-4ACB-9E56-12A30EDC7EBB}" srcOrd="6" destOrd="0" parTransId="{229CA60F-6AD0-4ED2-87F8-762A6BD9C654}" sibTransId="{8F0BDF12-2D12-4A11-A2FF-0E5A19871772}"/>
    <dgm:cxn modelId="{038F64E5-ADD2-4EFA-B86C-6D4F83B33377}" srcId="{CED490FD-6E09-45FB-8136-8C33AD7A0406}" destId="{4FEFC370-5DFC-4E3B-9AED-04475569CC23}" srcOrd="4" destOrd="0" parTransId="{BF58E702-B062-4345-9EC6-59B211848BFD}" sibTransId="{BFC9A39E-EA59-4C85-BF30-E61226FC28C3}"/>
    <dgm:cxn modelId="{EB2733EE-EA35-436E-8BD0-34B3B9377EEC}" srcId="{CED490FD-6E09-45FB-8136-8C33AD7A0406}" destId="{6021B339-218F-4833-9934-D733DE38EC7C}" srcOrd="8" destOrd="0" parTransId="{C4F6402D-B044-4638-9B94-82CB017FD004}" sibTransId="{59617B9E-902E-4384-B175-04E82CDC0538}"/>
    <dgm:cxn modelId="{9BF3E8F3-6C9B-468D-B1CB-41B374790AE5}" type="presOf" srcId="{42E001C3-2D94-44FB-B731-09A9F8EFAB23}" destId="{A772EC5A-5708-4F93-B46C-5BC9E68AA4C1}" srcOrd="0" destOrd="0" presId="urn:microsoft.com/office/officeart/2005/8/layout/hProcess9"/>
    <dgm:cxn modelId="{9DFF744A-9CAF-4DF1-B586-F0902A5904D7}" type="presParOf" srcId="{5B960B6F-DDBE-444E-8442-67A0B015FC77}" destId="{69BFE187-123A-494F-B17C-2FD0D99EB51A}" srcOrd="0" destOrd="0" presId="urn:microsoft.com/office/officeart/2005/8/layout/hProcess9"/>
    <dgm:cxn modelId="{BAD02AAB-5D68-45C4-B750-AD7C55729165}" type="presParOf" srcId="{5B960B6F-DDBE-444E-8442-67A0B015FC77}" destId="{1AA3A922-A5F1-4D6F-92D5-D136A8C93ACA}" srcOrd="1" destOrd="0" presId="urn:microsoft.com/office/officeart/2005/8/layout/hProcess9"/>
    <dgm:cxn modelId="{E25D1261-179A-4897-B04F-FCDE14A76816}" type="presParOf" srcId="{1AA3A922-A5F1-4D6F-92D5-D136A8C93ACA}" destId="{31F651E9-EA93-41E9-B01A-285F84A36DD3}" srcOrd="0" destOrd="0" presId="urn:microsoft.com/office/officeart/2005/8/layout/hProcess9"/>
    <dgm:cxn modelId="{4B7B6ED4-82EB-40FA-833D-1291449C5228}" type="presParOf" srcId="{1AA3A922-A5F1-4D6F-92D5-D136A8C93ACA}" destId="{980623F9-48EC-4AA3-8072-5D487A514E2C}" srcOrd="1" destOrd="0" presId="urn:microsoft.com/office/officeart/2005/8/layout/hProcess9"/>
    <dgm:cxn modelId="{C44C05C6-4F36-476A-BD8F-76C12133B7BC}" type="presParOf" srcId="{1AA3A922-A5F1-4D6F-92D5-D136A8C93ACA}" destId="{6AE07490-8780-4944-95DF-F2BE7579682D}" srcOrd="2" destOrd="0" presId="urn:microsoft.com/office/officeart/2005/8/layout/hProcess9"/>
    <dgm:cxn modelId="{4F5CA64F-4291-487C-BD6A-FB5ECC61EE0C}" type="presParOf" srcId="{1AA3A922-A5F1-4D6F-92D5-D136A8C93ACA}" destId="{7B475C54-A1AE-4448-9DAF-DF97ABE17E56}" srcOrd="3" destOrd="0" presId="urn:microsoft.com/office/officeart/2005/8/layout/hProcess9"/>
    <dgm:cxn modelId="{E64F8D71-98D9-4247-9EEE-58E9B34FDC1F}" type="presParOf" srcId="{1AA3A922-A5F1-4D6F-92D5-D136A8C93ACA}" destId="{EF56EBF1-E3FE-4DDE-9A34-D29BD572F28D}" srcOrd="4" destOrd="0" presId="urn:microsoft.com/office/officeart/2005/8/layout/hProcess9"/>
    <dgm:cxn modelId="{1DBFFFB5-1F95-4FC5-BFA6-C217198BED5E}" type="presParOf" srcId="{1AA3A922-A5F1-4D6F-92D5-D136A8C93ACA}" destId="{BDB59C42-949A-445F-9249-D785E5BCF9AE}" srcOrd="5" destOrd="0" presId="urn:microsoft.com/office/officeart/2005/8/layout/hProcess9"/>
    <dgm:cxn modelId="{95914CA8-1C84-406E-ADCA-F783E5E522A7}" type="presParOf" srcId="{1AA3A922-A5F1-4D6F-92D5-D136A8C93ACA}" destId="{A772EC5A-5708-4F93-B46C-5BC9E68AA4C1}" srcOrd="6" destOrd="0" presId="urn:microsoft.com/office/officeart/2005/8/layout/hProcess9"/>
    <dgm:cxn modelId="{DD25C1E7-894E-4E3E-A595-E65FE2EA6666}" type="presParOf" srcId="{1AA3A922-A5F1-4D6F-92D5-D136A8C93ACA}" destId="{DF9C3E05-4752-4AB6-B103-2E8947C45166}" srcOrd="7" destOrd="0" presId="urn:microsoft.com/office/officeart/2005/8/layout/hProcess9"/>
    <dgm:cxn modelId="{882C6EF4-578E-487E-8EAB-F7674D8B8343}" type="presParOf" srcId="{1AA3A922-A5F1-4D6F-92D5-D136A8C93ACA}" destId="{17BBD695-52E8-4704-A071-BCF3CCE1C3DB}" srcOrd="8" destOrd="0" presId="urn:microsoft.com/office/officeart/2005/8/layout/hProcess9"/>
    <dgm:cxn modelId="{EE6B6125-5855-4EC2-A82B-75C4C4F21569}" type="presParOf" srcId="{1AA3A922-A5F1-4D6F-92D5-D136A8C93ACA}" destId="{9DC74610-CE0D-4709-8272-AC8597F4414A}" srcOrd="9" destOrd="0" presId="urn:microsoft.com/office/officeart/2005/8/layout/hProcess9"/>
    <dgm:cxn modelId="{BBBB7046-F888-4CF6-A66C-C965B855B560}" type="presParOf" srcId="{1AA3A922-A5F1-4D6F-92D5-D136A8C93ACA}" destId="{65B3EEEB-06FD-4159-91E8-D18A66301E49}" srcOrd="10" destOrd="0" presId="urn:microsoft.com/office/officeart/2005/8/layout/hProcess9"/>
    <dgm:cxn modelId="{8A6CBC0C-827B-4920-A2AF-BCFBD52D80A4}" type="presParOf" srcId="{1AA3A922-A5F1-4D6F-92D5-D136A8C93ACA}" destId="{7F700502-F727-4359-B59A-870F542B20A9}" srcOrd="11" destOrd="0" presId="urn:microsoft.com/office/officeart/2005/8/layout/hProcess9"/>
    <dgm:cxn modelId="{EE35B5F6-AB61-483F-B4F5-B77507F73C48}" type="presParOf" srcId="{1AA3A922-A5F1-4D6F-92D5-D136A8C93ACA}" destId="{A6D7DB09-EC1E-4F6C-8DC0-269E756D934A}" srcOrd="12" destOrd="0" presId="urn:microsoft.com/office/officeart/2005/8/layout/hProcess9"/>
    <dgm:cxn modelId="{239C3459-8E38-4DE1-9D9E-2B07A5B59880}" type="presParOf" srcId="{1AA3A922-A5F1-4D6F-92D5-D136A8C93ACA}" destId="{3C664CCB-F665-437D-AED6-75FF95B0ECA1}" srcOrd="13" destOrd="0" presId="urn:microsoft.com/office/officeart/2005/8/layout/hProcess9"/>
    <dgm:cxn modelId="{97C76247-2924-47E6-AAAD-32BF2DCA9476}" type="presParOf" srcId="{1AA3A922-A5F1-4D6F-92D5-D136A8C93ACA}" destId="{1DE21FA4-E183-45EA-9171-CDA16AFB4EDB}" srcOrd="14" destOrd="0" presId="urn:microsoft.com/office/officeart/2005/8/layout/hProcess9"/>
    <dgm:cxn modelId="{1E7DA89F-A100-4EB6-80A6-3ED2C5E1FC30}" type="presParOf" srcId="{1AA3A922-A5F1-4D6F-92D5-D136A8C93ACA}" destId="{F8DA4609-584D-4168-8D74-2C79EA5EA33A}" srcOrd="15" destOrd="0" presId="urn:microsoft.com/office/officeart/2005/8/layout/hProcess9"/>
    <dgm:cxn modelId="{DD906C21-8B0B-4E93-8E61-44B9566BD46D}" type="presParOf" srcId="{1AA3A922-A5F1-4D6F-92D5-D136A8C93ACA}" destId="{63E17F69-2C73-4D62-A99D-BF3A7CB68302}" srcOrd="1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FE187-123A-494F-B17C-2FD0D99EB51A}">
      <dsp:nvSpPr>
        <dsp:cNvPr id="0" name=""/>
        <dsp:cNvSpPr/>
      </dsp:nvSpPr>
      <dsp:spPr>
        <a:xfrm>
          <a:off x="669731" y="0"/>
          <a:ext cx="7590287" cy="464347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F651E9-EA93-41E9-B01A-285F84A36DD3}">
      <dsp:nvSpPr>
        <dsp:cNvPr id="0" name=""/>
        <dsp:cNvSpPr/>
      </dsp:nvSpPr>
      <dsp:spPr>
        <a:xfrm>
          <a:off x="2507" y="1393041"/>
          <a:ext cx="949439" cy="1857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Komisje synodalne (12) kierują ankiety do</a:t>
          </a:r>
        </a:p>
      </dsp:txBody>
      <dsp:txXfrm>
        <a:off x="48855" y="1439389"/>
        <a:ext cx="856743" cy="1764692"/>
      </dsp:txXfrm>
    </dsp:sp>
    <dsp:sp modelId="{6AE07490-8780-4944-95DF-F2BE7579682D}">
      <dsp:nvSpPr>
        <dsp:cNvPr id="0" name=""/>
        <dsp:cNvSpPr/>
      </dsp:nvSpPr>
      <dsp:spPr>
        <a:xfrm>
          <a:off x="999419" y="1393041"/>
          <a:ext cx="949439" cy="1857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Zespoły parafialne (271)</a:t>
          </a:r>
        </a:p>
      </dsp:txBody>
      <dsp:txXfrm>
        <a:off x="1045767" y="1439389"/>
        <a:ext cx="856743" cy="1764692"/>
      </dsp:txXfrm>
    </dsp:sp>
    <dsp:sp modelId="{EF56EBF1-E3FE-4DDE-9A34-D29BD572F28D}">
      <dsp:nvSpPr>
        <dsp:cNvPr id="0" name=""/>
        <dsp:cNvSpPr/>
      </dsp:nvSpPr>
      <dsp:spPr>
        <a:xfrm>
          <a:off x="1996331" y="1393041"/>
          <a:ext cx="949439" cy="1857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Zespoły parafialne uzupełnione ankiety przesyłają do zespołów dekanalnych (28)</a:t>
          </a:r>
        </a:p>
      </dsp:txBody>
      <dsp:txXfrm>
        <a:off x="2042679" y="1439389"/>
        <a:ext cx="856743" cy="1764692"/>
      </dsp:txXfrm>
    </dsp:sp>
    <dsp:sp modelId="{A772EC5A-5708-4F93-B46C-5BC9E68AA4C1}">
      <dsp:nvSpPr>
        <dsp:cNvPr id="0" name=""/>
        <dsp:cNvSpPr/>
      </dsp:nvSpPr>
      <dsp:spPr>
        <a:xfrm>
          <a:off x="2993243" y="1393041"/>
          <a:ext cx="949439" cy="1857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solidFill>
                <a:srgbClr val="FFFF00"/>
              </a:solidFill>
            </a:rPr>
            <a:t>Cały czas działa strona internetowa synodu, gdzie wypowiedzieć może się każdy</a:t>
          </a:r>
        </a:p>
      </dsp:txBody>
      <dsp:txXfrm>
        <a:off x="3039591" y="1439389"/>
        <a:ext cx="856743" cy="1764692"/>
      </dsp:txXfrm>
    </dsp:sp>
    <dsp:sp modelId="{17BBD695-52E8-4704-A071-BCF3CCE1C3DB}">
      <dsp:nvSpPr>
        <dsp:cNvPr id="0" name=""/>
        <dsp:cNvSpPr/>
      </dsp:nvSpPr>
      <dsp:spPr>
        <a:xfrm>
          <a:off x="3990155" y="1393041"/>
          <a:ext cx="949439" cy="1857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Zespoły dekanalne opracowane ankiety zwracają komisjom synodalnym </a:t>
          </a:r>
        </a:p>
      </dsp:txBody>
      <dsp:txXfrm>
        <a:off x="4036503" y="1439389"/>
        <a:ext cx="856743" cy="1764692"/>
      </dsp:txXfrm>
    </dsp:sp>
    <dsp:sp modelId="{65B3EEEB-06FD-4159-91E8-D18A66301E49}">
      <dsp:nvSpPr>
        <dsp:cNvPr id="0" name=""/>
        <dsp:cNvSpPr/>
      </dsp:nvSpPr>
      <dsp:spPr>
        <a:xfrm>
          <a:off x="4987066" y="1393041"/>
          <a:ext cx="949439" cy="1857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Komisje synodalne przygotowują tekst z diagnozą i propozycją rozwiązań na przyszłość</a:t>
          </a:r>
        </a:p>
      </dsp:txBody>
      <dsp:txXfrm>
        <a:off x="5033414" y="1439389"/>
        <a:ext cx="856743" cy="1764692"/>
      </dsp:txXfrm>
    </dsp:sp>
    <dsp:sp modelId="{A6D7DB09-EC1E-4F6C-8DC0-269E756D934A}">
      <dsp:nvSpPr>
        <dsp:cNvPr id="0" name=""/>
        <dsp:cNvSpPr/>
      </dsp:nvSpPr>
      <dsp:spPr>
        <a:xfrm>
          <a:off x="5983978" y="1393041"/>
          <a:ext cx="949439" cy="1857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Sześć sesji plenarnych, na których podjęte będą po dwa tematy</a:t>
          </a:r>
        </a:p>
      </dsp:txBody>
      <dsp:txXfrm>
        <a:off x="6030326" y="1439389"/>
        <a:ext cx="856743" cy="1764692"/>
      </dsp:txXfrm>
    </dsp:sp>
    <dsp:sp modelId="{1DE21FA4-E183-45EA-9171-CDA16AFB4EDB}">
      <dsp:nvSpPr>
        <dsp:cNvPr id="0" name=""/>
        <dsp:cNvSpPr/>
      </dsp:nvSpPr>
      <dsp:spPr>
        <a:xfrm>
          <a:off x="6980890" y="1393041"/>
          <a:ext cx="949439" cy="1857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Prace synodu wspierają komisje teologiczna, prawna logistyczna. Całość koordynuje komisja Główna</a:t>
          </a:r>
        </a:p>
      </dsp:txBody>
      <dsp:txXfrm>
        <a:off x="7027238" y="1439389"/>
        <a:ext cx="856743" cy="1764692"/>
      </dsp:txXfrm>
    </dsp:sp>
    <dsp:sp modelId="{63E17F69-2C73-4D62-A99D-BF3A7CB68302}">
      <dsp:nvSpPr>
        <dsp:cNvPr id="0" name=""/>
        <dsp:cNvSpPr/>
      </dsp:nvSpPr>
      <dsp:spPr>
        <a:xfrm>
          <a:off x="7977802" y="1393041"/>
          <a:ext cx="949439" cy="1857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Dokument końcowy synodu ogłasza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Abp Stanisław Budzik</a:t>
          </a:r>
        </a:p>
      </dsp:txBody>
      <dsp:txXfrm>
        <a:off x="8024150" y="1439389"/>
        <a:ext cx="856743" cy="1764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F4D79-056B-40C3-ACA2-13FA125BCCBB}" type="datetimeFigureOut">
              <a:rPr lang="pl-PL" smtClean="0"/>
              <a:pPr/>
              <a:t>16.03.2021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1F6CD-7194-4840-BD31-C6319B8447A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Logotyp synodu autorstwa ks. Pawła </a:t>
            </a:r>
            <a:r>
              <a:rPr lang="pl-PL" dirty="0" err="1"/>
              <a:t>Szczyglińskiego</a:t>
            </a:r>
            <a:r>
              <a:rPr lang="pl-PL" dirty="0"/>
              <a:t>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1F6CD-7194-4840-BD31-C6319B8447A2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Mapa Archidiecezji Lubelskiej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1F6CD-7194-4840-BD31-C6319B8447A2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1F6CD-7194-4840-BD31-C6319B8447A2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AB53-B8F1-408F-982A-97844EF51D2A}" type="datetime1">
              <a:rPr lang="pl-PL" smtClean="0"/>
              <a:t>16.03.2021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BE02-BCFA-4E5D-95DF-7A94DE4B97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5114-9095-46BC-BD4C-A4DE2A80B64E}" type="datetime1">
              <a:rPr lang="pl-PL" smtClean="0"/>
              <a:t>16.03.2021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BE02-BCFA-4E5D-95DF-7A94DE4B97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8A415-A72B-4EF3-9E4F-6B3A4D21FF79}" type="datetime1">
              <a:rPr lang="pl-PL" smtClean="0"/>
              <a:t>16.03.2021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BE02-BCFA-4E5D-95DF-7A94DE4B97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F90D-CC8E-4627-AFF3-C29E6B615ECC}" type="datetime1">
              <a:rPr lang="pl-PL" smtClean="0"/>
              <a:t>16.03.2021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BE02-BCFA-4E5D-95DF-7A94DE4B97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D94C-E00C-4FA2-A3FF-EBC9AD5E6DE9}" type="datetime1">
              <a:rPr lang="pl-PL" smtClean="0"/>
              <a:t>16.03.2021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BE02-BCFA-4E5D-95DF-7A94DE4B97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5EFD-331D-40B8-878D-7E35966EEF3E}" type="datetime1">
              <a:rPr lang="pl-PL" smtClean="0"/>
              <a:t>16.03.2021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BE02-BCFA-4E5D-95DF-7A94DE4B97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A9378-B3D3-4F90-B9E7-36CFDB0735D8}" type="datetime1">
              <a:rPr lang="pl-PL" smtClean="0"/>
              <a:t>16.03.2021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BE02-BCFA-4E5D-95DF-7A94DE4B97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2344-7779-4A96-AA40-EC2D977C2F1F}" type="datetime1">
              <a:rPr lang="pl-PL" smtClean="0"/>
              <a:t>16.03.2021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BE02-BCFA-4E5D-95DF-7A94DE4B97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31DF-24D1-4CA1-9FA0-75EBB5C62927}" type="datetime1">
              <a:rPr lang="pl-PL" smtClean="0"/>
              <a:t>16.03.2021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BE02-BCFA-4E5D-95DF-7A94DE4B97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86401-DDC0-4C3F-B273-4B1740FEA146}" type="datetime1">
              <a:rPr lang="pl-PL" smtClean="0"/>
              <a:t>16.03.2021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BE02-BCFA-4E5D-95DF-7A94DE4B97C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8E12-749B-4DCE-9EC4-3D996B3A2705}" type="datetime1">
              <a:rPr lang="pl-PL" smtClean="0"/>
              <a:t>16.03.2021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0B17BE02-BCFA-4E5D-95DF-7A94DE4B97C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5126EE-1CF8-48FF-B042-C4334B047432}" type="datetime1">
              <a:rPr lang="pl-PL" smtClean="0"/>
              <a:t>16.03.2021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17BE02-BCFA-4E5D-95DF-7A94DE4B97C1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wedge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0034" y="357172"/>
            <a:ext cx="7851648" cy="928694"/>
          </a:xfrm>
        </p:spPr>
        <p:txBody>
          <a:bodyPr>
            <a:noAutofit/>
          </a:bodyPr>
          <a:lstStyle/>
          <a:p>
            <a:r>
              <a:rPr lang="pl-PL" sz="4400" dirty="0"/>
              <a:t>III Synod Archidiecezji Lubelskiej</a:t>
            </a:r>
          </a:p>
        </p:txBody>
      </p:sp>
      <p:pic>
        <p:nvPicPr>
          <p:cNvPr id="6" name="Obraz 5" descr="Screenshot_2021-01-12 IIISynodArchidiecezjiLubelskiej_logo_CMYK - IIISynodArchidiecezjiLubelskiej_logo_CMYK pdf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5197" y="1428742"/>
            <a:ext cx="3477001" cy="3413299"/>
          </a:xfrm>
          <a:prstGeom prst="rect">
            <a:avLst/>
          </a:prstGeom>
        </p:spPr>
      </p:pic>
      <p:pic>
        <p:nvPicPr>
          <p:cNvPr id="4" name="Obraz 3" descr="162-4171-1.1-dkMK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2" y="1571618"/>
            <a:ext cx="2428892" cy="1619261"/>
          </a:xfrm>
          <a:prstGeom prst="rect">
            <a:avLst/>
          </a:prstGeom>
        </p:spPr>
      </p:pic>
      <p:pic>
        <p:nvPicPr>
          <p:cNvPr id="7" name="Obraz 6" descr="388631_4yfb_sybod20komisje20090_98.jpg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12" y="3215264"/>
            <a:ext cx="2444357" cy="1623054"/>
          </a:xfrm>
          <a:prstGeom prst="rect">
            <a:avLst/>
          </a:prstGeom>
        </p:spPr>
      </p:pic>
      <p:pic>
        <p:nvPicPr>
          <p:cNvPr id="8" name="Obraz 7" descr="388677_xV1E_sybod20komisje20163_98.jpg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3143254"/>
            <a:ext cx="2259307" cy="1500180"/>
          </a:xfrm>
          <a:prstGeom prst="rect">
            <a:avLst/>
          </a:prstGeom>
        </p:spPr>
      </p:pic>
      <p:pic>
        <p:nvPicPr>
          <p:cNvPr id="9" name="Obraz 8" descr="388645_HaZ4_sybod20komisje20108_98.jpg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1500179"/>
            <a:ext cx="2187869" cy="1452745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pracuje synod?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/>
              <a:t>(…) Komisji tematycznych mamy dwanaście, zatem obrady plenarne toczyć się będą wokół tych 12 tematów. Poświęcone im będzie </a:t>
            </a:r>
            <a:r>
              <a:rPr lang="pl-PL" b="1" dirty="0"/>
              <a:t>sześć sesji plenarnych</a:t>
            </a:r>
            <a:r>
              <a:rPr lang="pl-PL" dirty="0"/>
              <a:t>, na każdej z nich opracowywane będą dwa tematy. Na samym końcu, drogą głosowania </a:t>
            </a:r>
            <a:r>
              <a:rPr lang="pl-PL" b="1" dirty="0"/>
              <a:t>zostanie przyjęty dokument końcowy synodu</a:t>
            </a:r>
            <a:r>
              <a:rPr lang="pl-PL" dirty="0"/>
              <a:t>, obejmujący wszystkie te zagadnienia. Dokument ten zostanie przedstawiony do akceptacji i ogłoszenia Księdzu Arcybiskupowi. Prace komisji tematycznych wspierają jeszcze </a:t>
            </a:r>
            <a:r>
              <a:rPr lang="pl-PL" b="1" dirty="0"/>
              <a:t>komisje: teologiczna, prawna i logistyczna</a:t>
            </a:r>
            <a:r>
              <a:rPr lang="pl-PL" dirty="0"/>
              <a:t>. Całość koordynuje </a:t>
            </a:r>
            <a:r>
              <a:rPr lang="pl-PL" b="1" dirty="0"/>
              <a:t>Komisja Główna.</a:t>
            </a:r>
          </a:p>
          <a:p>
            <a:r>
              <a:rPr lang="pl-PL" dirty="0"/>
              <a:t>Jeśli cała ta praca zostanie wykonana na czas i ograniczenia związane z pandemią temu nie przeszkodzą, synod powinien się zakończyć jesienią 2022 r.</a:t>
            </a:r>
          </a:p>
          <a:p>
            <a:endParaRPr lang="pl-PL" dirty="0"/>
          </a:p>
          <a:p>
            <a:r>
              <a:rPr lang="pl-PL" dirty="0"/>
              <a:t>Źródło: https://ekai.pl/bp-adam-bab-czeka-nas-solidna-synodalna-debata-o-kosciele/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BE02-BCFA-4E5D-95DF-7A94DE4B97C1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  <p:transition spd="slow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71406" y="214296"/>
          <a:ext cx="8929750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785786" y="500048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Jak pracuje synod?</a:t>
            </a:r>
          </a:p>
        </p:txBody>
      </p:sp>
      <p:pic>
        <p:nvPicPr>
          <p:cNvPr id="9" name="Obraz 8" descr="2021-01-13_104328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918" y="3742395"/>
            <a:ext cx="2857520" cy="1329685"/>
          </a:xfrm>
          <a:prstGeom prst="rect">
            <a:avLst/>
          </a:prstGeom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BE02-BCFA-4E5D-95DF-7A94DE4B97C1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  <p:transition spd="slow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KOD QR Radio Lubli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6578" y="3071816"/>
            <a:ext cx="1714511" cy="1695376"/>
          </a:xfrm>
          <a:prstGeom prst="rect">
            <a:avLst/>
          </a:prstGeom>
        </p:spPr>
      </p:pic>
      <p:pic>
        <p:nvPicPr>
          <p:cNvPr id="4" name="Obraz 3" descr="2021-01-12_143219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1000132"/>
            <a:ext cx="5143157" cy="357188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000760" y="928676"/>
            <a:ext cx="26809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Posłuchaj wypowiedzi</a:t>
            </a:r>
          </a:p>
          <a:p>
            <a:r>
              <a:rPr lang="pl-PL" dirty="0"/>
              <a:t>abpa Stanisława Budzika </a:t>
            </a:r>
          </a:p>
          <a:p>
            <a:r>
              <a:rPr lang="pl-PL" dirty="0"/>
              <a:t>i sekretarza synodu</a:t>
            </a:r>
          </a:p>
          <a:p>
            <a:r>
              <a:rPr lang="pl-PL" dirty="0"/>
              <a:t>ks. Adama Jaszcza </a:t>
            </a:r>
          </a:p>
          <a:p>
            <a:r>
              <a:rPr lang="pl-PL" dirty="0"/>
              <a:t>w Radiu Lublin, </a:t>
            </a:r>
          </a:p>
          <a:p>
            <a:r>
              <a:rPr lang="pl-PL" dirty="0"/>
              <a:t>czas  2.43</a:t>
            </a:r>
          </a:p>
          <a:p>
            <a:r>
              <a:rPr lang="pl-PL" dirty="0"/>
              <a:t>20 X 2019 r.</a:t>
            </a:r>
          </a:p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285852" y="500048"/>
            <a:ext cx="3851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Synod to inwentaryzacja w diecezji…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BE02-BCFA-4E5D-95DF-7A94DE4B97C1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  <p:transition spd="slow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2021-01-12_15514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0048"/>
            <a:ext cx="9144000" cy="4543425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BE02-BCFA-4E5D-95DF-7A94DE4B97C1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  <p:transition spd="slow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21-01-12_155027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6034"/>
            <a:ext cx="9144000" cy="4591432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BE02-BCFA-4E5D-95DF-7A94DE4B97C1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  <p:transition spd="slow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2021-01-12_1446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71420"/>
            <a:ext cx="9144000" cy="2397430"/>
          </a:xfrm>
          <a:prstGeom prst="rect">
            <a:avLst/>
          </a:prstGeom>
        </p:spPr>
      </p:pic>
      <p:pic>
        <p:nvPicPr>
          <p:cNvPr id="5" name="Obraz 4" descr="2021-01-12_142613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52" y="2143122"/>
            <a:ext cx="6215106" cy="2888286"/>
          </a:xfrm>
          <a:prstGeom prst="rect">
            <a:avLst/>
          </a:prstGeom>
        </p:spPr>
      </p:pic>
      <p:pic>
        <p:nvPicPr>
          <p:cNvPr id="7" name="Obraz 6" descr="2021-01-13_105359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166" y="113220"/>
            <a:ext cx="1793610" cy="1029770"/>
          </a:xfrm>
          <a:prstGeom prst="rect">
            <a:avLst/>
          </a:prstGeom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BE02-BCFA-4E5D-95DF-7A94DE4B97C1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  <p:transition spd="slow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2021-01-12_134816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4296"/>
            <a:ext cx="9144000" cy="3472536"/>
          </a:xfrm>
          <a:prstGeom prst="rect">
            <a:avLst/>
          </a:prstGeom>
        </p:spPr>
      </p:pic>
      <p:pic>
        <p:nvPicPr>
          <p:cNvPr id="3" name="Obraz 2" descr="2021-01-12_14271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9173" y="3286130"/>
            <a:ext cx="3634463" cy="1714494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71472" y="4143386"/>
            <a:ext cx="7772400" cy="543252"/>
          </a:xfrm>
        </p:spPr>
        <p:txBody>
          <a:bodyPr>
            <a:normAutofit/>
          </a:bodyPr>
          <a:lstStyle/>
          <a:p>
            <a:r>
              <a:rPr lang="pl-PL" sz="1800" dirty="0"/>
              <a:t>https://www.youtube.com/watch?v=KmPqQbmynzA&amp;feature=emb_logo</a:t>
            </a:r>
          </a:p>
        </p:txBody>
      </p:sp>
      <p:pic>
        <p:nvPicPr>
          <p:cNvPr id="4" name="Obraz 3" descr="2021-01-12_15292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714362"/>
            <a:ext cx="5848055" cy="321971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071670" y="142858"/>
            <a:ext cx="433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Hymn III Synodu Archidiecezji Lubelskiej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BE02-BCFA-4E5D-95DF-7A94DE4B97C1}" type="slidenum">
              <a:rPr lang="pl-PL" smtClean="0"/>
              <a:pPr/>
              <a:t>17</a:t>
            </a:fld>
            <a:endParaRPr lang="pl-PL"/>
          </a:p>
        </p:txBody>
      </p:sp>
    </p:spTree>
  </p:cSld>
  <p:clrMapOvr>
    <a:masterClrMapping/>
  </p:clrMapOvr>
  <p:transition spd="slow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21-01-12_153905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153" y="189900"/>
            <a:ext cx="3939995" cy="4865382"/>
          </a:xfrm>
          <a:prstGeom prst="rect">
            <a:avLst/>
          </a:prstGeom>
        </p:spPr>
      </p:pic>
      <p:pic>
        <p:nvPicPr>
          <p:cNvPr id="3" name="Obraz 2" descr="2021-01-13_104418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3" y="642924"/>
            <a:ext cx="3952349" cy="1857388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BE02-BCFA-4E5D-95DF-7A94DE4B97C1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  <p:transition spd="slow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142858"/>
            <a:ext cx="8229600" cy="54348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dirty="0"/>
              <a:t>Modlitwa w intencji synodu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57158" y="714362"/>
            <a:ext cx="4357718" cy="405183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l-PL" sz="6800" dirty="0">
                <a:solidFill>
                  <a:srgbClr val="0070C0"/>
                </a:solidFill>
              </a:rPr>
              <a:t>	</a:t>
            </a:r>
            <a:r>
              <a:rPr lang="pl-PL" sz="6800" b="1" dirty="0">
                <a:solidFill>
                  <a:srgbClr val="0070C0"/>
                </a:solidFill>
              </a:rPr>
              <a:t>Boże w Trójcy Świętej Jedyny,</a:t>
            </a:r>
            <a:br>
              <a:rPr lang="pl-PL" sz="6800" b="1" dirty="0">
                <a:solidFill>
                  <a:srgbClr val="0070C0"/>
                </a:solidFill>
              </a:rPr>
            </a:br>
            <a:r>
              <a:rPr lang="pl-PL" sz="6800" b="1" dirty="0">
                <a:solidFill>
                  <a:srgbClr val="0070C0"/>
                </a:solidFill>
              </a:rPr>
              <a:t>Ty wzywasz nas nieustannie,</a:t>
            </a:r>
            <a:br>
              <a:rPr lang="pl-PL" sz="6800" b="1" dirty="0">
                <a:solidFill>
                  <a:srgbClr val="0070C0"/>
                </a:solidFill>
              </a:rPr>
            </a:br>
            <a:r>
              <a:rPr lang="pl-PL" sz="6800" b="1" dirty="0">
                <a:solidFill>
                  <a:srgbClr val="0070C0"/>
                </a:solidFill>
              </a:rPr>
              <a:t>abyśmy stawali się świadkami Ewangelii.</a:t>
            </a:r>
          </a:p>
          <a:p>
            <a:pPr>
              <a:buNone/>
            </a:pPr>
            <a:br>
              <a:rPr lang="pl-PL" sz="6800" b="1" dirty="0">
                <a:solidFill>
                  <a:srgbClr val="0070C0"/>
                </a:solidFill>
              </a:rPr>
            </a:br>
            <a:r>
              <a:rPr lang="pl-PL" sz="6800" b="1" dirty="0">
                <a:solidFill>
                  <a:srgbClr val="0070C0"/>
                </a:solidFill>
              </a:rPr>
              <a:t>Na Twoje Słowo wyruszamy w drogę,</a:t>
            </a:r>
            <a:br>
              <a:rPr lang="pl-PL" sz="6800" b="1" dirty="0">
                <a:solidFill>
                  <a:srgbClr val="0070C0"/>
                </a:solidFill>
              </a:rPr>
            </a:br>
            <a:r>
              <a:rPr lang="pl-PL" sz="6800" b="1" dirty="0">
                <a:solidFill>
                  <a:srgbClr val="0070C0"/>
                </a:solidFill>
              </a:rPr>
              <a:t>podejmując dzieło III Synodu</a:t>
            </a:r>
            <a:br>
              <a:rPr lang="pl-PL" sz="6800" b="1" dirty="0">
                <a:solidFill>
                  <a:srgbClr val="0070C0"/>
                </a:solidFill>
              </a:rPr>
            </a:br>
            <a:r>
              <a:rPr lang="pl-PL" sz="6800" b="1" dirty="0">
                <a:solidFill>
                  <a:srgbClr val="0070C0"/>
                </a:solidFill>
              </a:rPr>
              <a:t>Archidiecezji Lubelskiej.</a:t>
            </a:r>
          </a:p>
          <a:p>
            <a:pPr>
              <a:buNone/>
            </a:pPr>
            <a:br>
              <a:rPr lang="pl-PL" sz="6800" b="1" dirty="0">
                <a:solidFill>
                  <a:srgbClr val="0070C0"/>
                </a:solidFill>
              </a:rPr>
            </a:br>
            <a:r>
              <a:rPr lang="pl-PL" sz="6800" b="1" dirty="0">
                <a:solidFill>
                  <a:srgbClr val="0070C0"/>
                </a:solidFill>
              </a:rPr>
              <a:t>Spraw Panie, abyśmy się otworzyli</a:t>
            </a:r>
            <a:br>
              <a:rPr lang="pl-PL" sz="6800" b="1" dirty="0">
                <a:solidFill>
                  <a:srgbClr val="0070C0"/>
                </a:solidFill>
              </a:rPr>
            </a:br>
            <a:r>
              <a:rPr lang="pl-PL" sz="6800" b="1" dirty="0">
                <a:solidFill>
                  <a:srgbClr val="0070C0"/>
                </a:solidFill>
              </a:rPr>
              <a:t>na odnawiające działanie Ducha Świętego</a:t>
            </a:r>
            <a:br>
              <a:rPr lang="pl-PL" sz="6800" b="1" dirty="0">
                <a:solidFill>
                  <a:srgbClr val="0070C0"/>
                </a:solidFill>
              </a:rPr>
            </a:br>
            <a:r>
              <a:rPr lang="pl-PL" sz="6800" b="1" dirty="0">
                <a:solidFill>
                  <a:srgbClr val="0070C0"/>
                </a:solidFill>
              </a:rPr>
              <a:t>w naszych parafiach, rodzinach i wspólnotach.</a:t>
            </a:r>
          </a:p>
          <a:p>
            <a:pPr>
              <a:buNone/>
            </a:pPr>
            <a:br>
              <a:rPr lang="pl-PL" sz="6800" b="1" dirty="0">
                <a:solidFill>
                  <a:srgbClr val="0070C0"/>
                </a:solidFill>
              </a:rPr>
            </a:br>
            <a:r>
              <a:rPr lang="pl-PL" sz="6800" b="1" dirty="0">
                <a:solidFill>
                  <a:srgbClr val="0070C0"/>
                </a:solidFill>
              </a:rPr>
              <a:t>Zawierzamy Ci wszystkich uczestników Synodu</a:t>
            </a:r>
            <a:br>
              <a:rPr lang="pl-PL" sz="6800" b="1" dirty="0">
                <a:solidFill>
                  <a:srgbClr val="0070C0"/>
                </a:solidFill>
              </a:rPr>
            </a:br>
            <a:r>
              <a:rPr lang="pl-PL" sz="6800" b="1" dirty="0">
                <a:solidFill>
                  <a:srgbClr val="0070C0"/>
                </a:solidFill>
              </a:rPr>
              <a:t>i cały Lud Boży archidiecezji lubelskiej.</a:t>
            </a:r>
            <a:br>
              <a:rPr lang="pl-PL" sz="6800" dirty="0">
                <a:solidFill>
                  <a:srgbClr val="0070C0"/>
                </a:solidFill>
              </a:rPr>
            </a:br>
            <a:br>
              <a:rPr lang="pl-PL" sz="5600" dirty="0"/>
            </a:br>
            <a:endParaRPr lang="pl-PL" sz="5600" dirty="0"/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00562" y="642924"/>
            <a:ext cx="4500594" cy="412327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l-PL" sz="6400" dirty="0">
                <a:solidFill>
                  <a:srgbClr val="0070C0"/>
                </a:solidFill>
              </a:rPr>
              <a:t>	</a:t>
            </a:r>
            <a:r>
              <a:rPr lang="pl-PL" sz="6400" b="1" dirty="0">
                <a:solidFill>
                  <a:srgbClr val="0070C0"/>
                </a:solidFill>
              </a:rPr>
              <a:t>Niech postanowienia i owoce Synodu</a:t>
            </a:r>
            <a:br>
              <a:rPr lang="pl-PL" sz="6400" b="1" dirty="0">
                <a:solidFill>
                  <a:srgbClr val="0070C0"/>
                </a:solidFill>
              </a:rPr>
            </a:br>
            <a:r>
              <a:rPr lang="pl-PL" sz="6400" b="1" dirty="0">
                <a:solidFill>
                  <a:srgbClr val="0070C0"/>
                </a:solidFill>
              </a:rPr>
              <a:t>uczynią nasz Kościół diecezjalny</a:t>
            </a:r>
            <a:br>
              <a:rPr lang="pl-PL" sz="6400" b="1" dirty="0">
                <a:solidFill>
                  <a:srgbClr val="0070C0"/>
                </a:solidFill>
              </a:rPr>
            </a:br>
            <a:r>
              <a:rPr lang="pl-PL" sz="6400" b="1" dirty="0">
                <a:solidFill>
                  <a:srgbClr val="0070C0"/>
                </a:solidFill>
              </a:rPr>
              <a:t>domem i szkołą komunii,</a:t>
            </a:r>
            <a:br>
              <a:rPr lang="pl-PL" sz="6400" b="1" dirty="0">
                <a:solidFill>
                  <a:srgbClr val="0070C0"/>
                </a:solidFill>
              </a:rPr>
            </a:br>
            <a:r>
              <a:rPr lang="pl-PL" sz="6400" b="1" dirty="0">
                <a:solidFill>
                  <a:srgbClr val="0070C0"/>
                </a:solidFill>
              </a:rPr>
              <a:t>abyśmy odkrywając Eucharystię</a:t>
            </a:r>
            <a:br>
              <a:rPr lang="pl-PL" sz="6400" b="1" dirty="0">
                <a:solidFill>
                  <a:srgbClr val="0070C0"/>
                </a:solidFill>
              </a:rPr>
            </a:br>
            <a:r>
              <a:rPr lang="pl-PL" sz="6400" b="1" dirty="0">
                <a:solidFill>
                  <a:srgbClr val="0070C0"/>
                </a:solidFill>
              </a:rPr>
              <a:t>jako źródło jedności i miłości</a:t>
            </a:r>
            <a:br>
              <a:rPr lang="pl-PL" sz="6400" b="1" dirty="0">
                <a:solidFill>
                  <a:srgbClr val="0070C0"/>
                </a:solidFill>
              </a:rPr>
            </a:br>
            <a:r>
              <a:rPr lang="pl-PL" sz="6400" b="1" dirty="0">
                <a:solidFill>
                  <a:srgbClr val="0070C0"/>
                </a:solidFill>
              </a:rPr>
              <a:t>stawali się autentyczną wspólnotą wiary,</a:t>
            </a:r>
            <a:br>
              <a:rPr lang="pl-PL" sz="6400" b="1" dirty="0">
                <a:solidFill>
                  <a:srgbClr val="0070C0"/>
                </a:solidFill>
              </a:rPr>
            </a:br>
            <a:r>
              <a:rPr lang="pl-PL" sz="6400" b="1" dirty="0">
                <a:solidFill>
                  <a:srgbClr val="0070C0"/>
                </a:solidFill>
              </a:rPr>
              <a:t>w której każdy znajduje swoje miejsce.</a:t>
            </a:r>
          </a:p>
          <a:p>
            <a:pPr>
              <a:buNone/>
            </a:pPr>
            <a:endParaRPr lang="pl-PL" sz="6400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pl-PL" sz="6400" b="1" dirty="0">
                <a:solidFill>
                  <a:srgbClr val="0070C0"/>
                </a:solidFill>
              </a:rPr>
              <a:t>	Maryjo, Matko Kościoła i Niewiasto Eucharystii,</a:t>
            </a:r>
            <a:br>
              <a:rPr lang="pl-PL" sz="6400" b="1" dirty="0">
                <a:solidFill>
                  <a:srgbClr val="0070C0"/>
                </a:solidFill>
              </a:rPr>
            </a:br>
            <a:r>
              <a:rPr lang="pl-PL" sz="6400" b="1" dirty="0">
                <a:solidFill>
                  <a:srgbClr val="0070C0"/>
                </a:solidFill>
              </a:rPr>
              <a:t>prowadź nas i wspieraj w synodalnej drodze,</a:t>
            </a:r>
            <a:br>
              <a:rPr lang="pl-PL" sz="6400" b="1" dirty="0">
                <a:solidFill>
                  <a:srgbClr val="0070C0"/>
                </a:solidFill>
              </a:rPr>
            </a:br>
            <a:r>
              <a:rPr lang="pl-PL" sz="6400" b="1" dirty="0">
                <a:solidFill>
                  <a:srgbClr val="0070C0"/>
                </a:solidFill>
              </a:rPr>
              <a:t>na której pragniemy spotkać Twojego Syna.</a:t>
            </a:r>
          </a:p>
          <a:p>
            <a:pPr>
              <a:buNone/>
            </a:pPr>
            <a:endParaRPr lang="pl-PL" sz="6400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pl-PL" sz="6400" b="1" dirty="0">
                <a:solidFill>
                  <a:srgbClr val="0070C0"/>
                </a:solidFill>
              </a:rPr>
              <a:t>	Święty Stanisławie Biskupie,</a:t>
            </a:r>
            <a:br>
              <a:rPr lang="pl-PL" sz="6400" b="1" dirty="0">
                <a:solidFill>
                  <a:srgbClr val="0070C0"/>
                </a:solidFill>
              </a:rPr>
            </a:br>
            <a:r>
              <a:rPr lang="pl-PL" sz="6400" dirty="0">
                <a:solidFill>
                  <a:srgbClr val="0070C0"/>
                </a:solidFill>
              </a:rPr>
              <a:t>módl się za nami</a:t>
            </a:r>
            <a:br>
              <a:rPr lang="pl-PL" sz="6400" b="1" dirty="0">
                <a:solidFill>
                  <a:srgbClr val="0070C0"/>
                </a:solidFill>
              </a:rPr>
            </a:br>
            <a:r>
              <a:rPr lang="pl-PL" sz="6400" b="1" dirty="0">
                <a:solidFill>
                  <a:srgbClr val="0070C0"/>
                </a:solidFill>
              </a:rPr>
              <a:t>Święty Janie Kanty,</a:t>
            </a:r>
            <a:br>
              <a:rPr lang="pl-PL" sz="6400" b="1" dirty="0">
                <a:solidFill>
                  <a:srgbClr val="0070C0"/>
                </a:solidFill>
              </a:rPr>
            </a:br>
            <a:r>
              <a:rPr lang="pl-PL" sz="6400" dirty="0">
                <a:solidFill>
                  <a:srgbClr val="0070C0"/>
                </a:solidFill>
              </a:rPr>
              <a:t>módl się za nami</a:t>
            </a:r>
            <a:br>
              <a:rPr lang="pl-PL" sz="6400" b="1" dirty="0">
                <a:solidFill>
                  <a:srgbClr val="0070C0"/>
                </a:solidFill>
              </a:rPr>
            </a:br>
            <a:r>
              <a:rPr lang="pl-PL" sz="6400" b="1" dirty="0">
                <a:solidFill>
                  <a:srgbClr val="0070C0"/>
                </a:solidFill>
              </a:rPr>
              <a:t>Święty Janie Pawle II,</a:t>
            </a:r>
            <a:br>
              <a:rPr lang="pl-PL" sz="6400" b="1" dirty="0">
                <a:solidFill>
                  <a:srgbClr val="0070C0"/>
                </a:solidFill>
              </a:rPr>
            </a:br>
            <a:r>
              <a:rPr lang="pl-PL" sz="6400" dirty="0">
                <a:solidFill>
                  <a:srgbClr val="0070C0"/>
                </a:solidFill>
              </a:rPr>
              <a:t>módl się za nami.</a:t>
            </a:r>
          </a:p>
          <a:p>
            <a:endParaRPr lang="pl-PL" sz="14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BE02-BCFA-4E5D-95DF-7A94DE4B97C1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milky-way-1023340_192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342" y="0"/>
            <a:ext cx="5143500" cy="51435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14282" y="785801"/>
            <a:ext cx="321471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Logo Synodu</a:t>
            </a:r>
          </a:p>
          <a:p>
            <a:endParaRPr lang="pl-PL" dirty="0"/>
          </a:p>
          <a:p>
            <a:r>
              <a:rPr lang="pl-PL" dirty="0"/>
              <a:t>Na tle mapy Archidiecezji Lubelskiej widoczna jest wspólnota wiernych, zmierzających do świątyni – domu Bożego. Duch Święty, ukazany pod postacią gołębicy, jest przewodnikiem i nauczycielem na drodze wiary. Kolory logotypu odwołują się zarówno do osoby Ducha Świętego, jak i do barw miasta Lublina.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21-01-13_100526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93" y="0"/>
            <a:ext cx="5038649" cy="5143500"/>
          </a:xfrm>
          <a:prstGeom prst="rect">
            <a:avLst/>
          </a:prstGeom>
        </p:spPr>
      </p:pic>
      <p:pic>
        <p:nvPicPr>
          <p:cNvPr id="6" name="Obraz 5" descr="025145_ElOr_IMG_3378_98.jp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237" y="1214428"/>
            <a:ext cx="4326936" cy="2857520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BE02-BCFA-4E5D-95DF-7A94DE4B97C1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21-01-13_100624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785800"/>
            <a:ext cx="4603098" cy="2643206"/>
          </a:xfrm>
          <a:prstGeom prst="rect">
            <a:avLst/>
          </a:prstGeom>
        </p:spPr>
      </p:pic>
      <p:pic>
        <p:nvPicPr>
          <p:cNvPr id="6" name="Obraz 5" descr="01f32a509bf86fbd459938275b48f6ea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48" y="1285865"/>
            <a:ext cx="4321972" cy="2881315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643570" y="4429138"/>
            <a:ext cx="2050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Archikatedra w Lublinie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BE02-BCFA-4E5D-95DF-7A94DE4B97C1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dekanat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976" y="0"/>
            <a:ext cx="5886048" cy="51435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0" y="4714891"/>
            <a:ext cx="3286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Mapa Archidiecezji Lubelskiej</a:t>
            </a:r>
          </a:p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BE02-BCFA-4E5D-95DF-7A94DE4B97C1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KOmisje synodal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4" y="581484"/>
            <a:ext cx="8643966" cy="4224933"/>
          </a:xfrm>
          <a:prstGeom prst="rect">
            <a:avLst/>
          </a:prstGeom>
        </p:spPr>
      </p:pic>
      <p:pic>
        <p:nvPicPr>
          <p:cNvPr id="8" name="Obraz 7" descr="2021-01-12_145116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868" y="1428742"/>
            <a:ext cx="4576833" cy="2992068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zespoły synodal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4896"/>
            <a:ext cx="9144000" cy="2074176"/>
          </a:xfrm>
          <a:prstGeom prst="rect">
            <a:avLst/>
          </a:prstGeom>
        </p:spPr>
      </p:pic>
      <p:pic>
        <p:nvPicPr>
          <p:cNvPr id="6" name="Obraz 5" descr="zespół legislacyjn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38564"/>
            <a:ext cx="9144000" cy="919202"/>
          </a:xfrm>
          <a:prstGeom prst="rect">
            <a:avLst/>
          </a:prstGeom>
        </p:spPr>
      </p:pic>
      <p:pic>
        <p:nvPicPr>
          <p:cNvPr id="7" name="Obraz 6" descr="zesp.dekanalne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84" y="214296"/>
            <a:ext cx="2599765" cy="2786082"/>
          </a:xfrm>
          <a:prstGeom prst="rect">
            <a:avLst/>
          </a:prstGeom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BE02-BCFA-4E5D-95DF-7A94DE4B97C1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142858"/>
            <a:ext cx="8229600" cy="857250"/>
          </a:xfrm>
        </p:spPr>
        <p:txBody>
          <a:bodyPr/>
          <a:lstStyle/>
          <a:p>
            <a:r>
              <a:rPr lang="pl-PL" dirty="0"/>
              <a:t>Jak pracuje synod?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28676"/>
            <a:ext cx="8229600" cy="3814774"/>
          </a:xfrm>
        </p:spPr>
        <p:txBody>
          <a:bodyPr>
            <a:noAutofit/>
          </a:bodyPr>
          <a:lstStyle/>
          <a:p>
            <a:r>
              <a:rPr lang="pl-PL" sz="1600" dirty="0"/>
              <a:t>Nie zapominajmy, że Kościołem są nie tylko biskupi czy księża, ale Kościołem jesteśmy wszyscy. (…) W każdej z </a:t>
            </a:r>
            <a:r>
              <a:rPr lang="pl-PL" sz="1600" b="1" dirty="0"/>
              <a:t>271 parafii</a:t>
            </a:r>
            <a:r>
              <a:rPr lang="pl-PL" sz="1600" dirty="0"/>
              <a:t> archidiecezji lubelskiej powstał już </a:t>
            </a:r>
            <a:r>
              <a:rPr lang="pl-PL" sz="1600" b="1" dirty="0"/>
              <a:t>zespół synodalny</a:t>
            </a:r>
            <a:r>
              <a:rPr lang="pl-PL" sz="1600" dirty="0"/>
              <a:t>. (…) Każdy zespół spotykać się będzie i toczyć dyskusje wokół </a:t>
            </a:r>
            <a:r>
              <a:rPr lang="pl-PL" sz="1600" b="1" dirty="0"/>
              <a:t>12 tematów </a:t>
            </a:r>
            <a:r>
              <a:rPr lang="pl-PL" sz="1600" dirty="0"/>
              <a:t>zaproponowanych przez komisje synodalne. </a:t>
            </a:r>
            <a:r>
              <a:rPr lang="pl-PL" sz="1600" b="1" dirty="0"/>
              <a:t>Tematy</a:t>
            </a:r>
            <a:r>
              <a:rPr lang="pl-PL" sz="1600" dirty="0"/>
              <a:t> koncentrują się wokół duszpasterstwa rodzin i młodzieży, powołania świeckich, powołania i duchowości kapłanów, życia konsekrowanego, misji, ewangelizacji, liturgii, świadectwa miłosierdzia, ekumenizmu i dialogu z innymi religiami, a także dialogu z kulturą. Jest też specjalna komisja, która zajmie się materialnym (finansowym) wymiarem działania Kościoła i to też będzie jednym z tematów dyskusji.</a:t>
            </a:r>
          </a:p>
          <a:p>
            <a:r>
              <a:rPr lang="pl-PL" sz="1600" b="1" dirty="0"/>
              <a:t>Synodalne komisje tematyczne </a:t>
            </a:r>
            <a:r>
              <a:rPr lang="pl-PL" sz="1600" dirty="0"/>
              <a:t>przygotowują </a:t>
            </a:r>
            <a:r>
              <a:rPr lang="pl-PL" sz="1600" b="1" dirty="0"/>
              <a:t>konspekty dla zespołów parafialnych</a:t>
            </a:r>
            <a:r>
              <a:rPr lang="pl-PL" sz="1600" dirty="0"/>
              <a:t>, proponując przeanalizowanie jednego z powyższych tematów. Zespół parafialny rozważa dany temat w odniesieniu do życia własnej parafii i dyskutuje nad nim. Swoją opinię oraz postulaty reform </a:t>
            </a:r>
            <a:r>
              <a:rPr lang="pl-PL" sz="1600" b="1" dirty="0"/>
              <a:t>przekazuje do dekanatu</a:t>
            </a:r>
            <a:r>
              <a:rPr lang="pl-PL" sz="1600" dirty="0"/>
              <a:t>, gdzie ma się dokonać synteza. W końcu materiał ten trafia do właściwej, </a:t>
            </a:r>
            <a:r>
              <a:rPr lang="pl-PL" sz="1600" b="1" dirty="0"/>
              <a:t>tematycznej komisji synodalnej</a:t>
            </a:r>
            <a:r>
              <a:rPr lang="pl-PL" sz="1600" dirty="0"/>
              <a:t>. Na podstawie tych oddolnych głosów każda z komisji przygotuje roboczy </a:t>
            </a:r>
            <a:r>
              <a:rPr lang="pl-PL" sz="1600" b="1" dirty="0"/>
              <a:t>tekst</a:t>
            </a:r>
            <a:r>
              <a:rPr lang="pl-PL" sz="1600" dirty="0"/>
              <a:t> pod </a:t>
            </a:r>
            <a:r>
              <a:rPr lang="pl-PL" sz="1600" b="1" dirty="0"/>
              <a:t>obrady plenarne</a:t>
            </a:r>
            <a:r>
              <a:rPr lang="pl-PL" sz="1600" dirty="0"/>
              <a:t>, diagnozujący sytuację w danej sferze oraz przygotowujący projekty czy rozwiązania na przyszłość.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BE02-BCFA-4E5D-95DF-7A94DE4B97C1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  <p:transition spd="slow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pracuje synod?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(…) Najgorsza byłaby sytuacja, gdyby zespół synodalny pracował, ale ogół parafian był bierny i nie wykazywał zaangażowania. Chodzi o to, </a:t>
            </a:r>
            <a:r>
              <a:rPr lang="pl-PL" b="1" dirty="0"/>
              <a:t>aby wszystkich</a:t>
            </a:r>
            <a:r>
              <a:rPr lang="pl-PL" dirty="0"/>
              <a:t>, którzy z Kościołem się identyfikują </a:t>
            </a:r>
            <a:r>
              <a:rPr lang="pl-PL" b="1" dirty="0"/>
              <a:t>zaangażować,</a:t>
            </a:r>
            <a:r>
              <a:rPr lang="pl-PL" dirty="0"/>
              <a:t> nie zapominając o tych, którzy się dystansują, a też mieliby coś do powiedzenia.</a:t>
            </a:r>
          </a:p>
          <a:p>
            <a:r>
              <a:rPr lang="pl-PL" dirty="0"/>
              <a:t>Dodatkowym miejscem dyskusji jest </a:t>
            </a:r>
            <a:r>
              <a:rPr lang="pl-PL" b="1" dirty="0"/>
              <a:t>internetowa strona synodu</a:t>
            </a:r>
            <a:r>
              <a:rPr lang="pl-PL" dirty="0"/>
              <a:t>, gdzie wypowiedzieć się będzie mógł dosłownie każdy, nawet z pominięciem ścieżki parafialnej. Mogę obiecać, że </a:t>
            </a:r>
            <a:r>
              <a:rPr lang="pl-PL" b="1" dirty="0"/>
              <a:t>każda</a:t>
            </a:r>
            <a:r>
              <a:rPr lang="pl-PL" dirty="0"/>
              <a:t> taka </a:t>
            </a:r>
            <a:r>
              <a:rPr lang="pl-PL" b="1" dirty="0"/>
              <a:t>opinia zostanie wzięta pod uwagę </a:t>
            </a:r>
            <a:r>
              <a:rPr lang="pl-PL" dirty="0"/>
              <a:t>przez konkretną komisję tematyczną synodu. Żadnego głosu nie będziemy bagatelizować.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BE02-BCFA-4E5D-95DF-7A94DE4B97C1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  <p:transition spd="slow"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477</TotalTime>
  <Words>833</Words>
  <Application>Microsoft Macintosh PowerPoint</Application>
  <PresentationFormat>Pokaz na ekranie (16:9)</PresentationFormat>
  <Paragraphs>68</Paragraphs>
  <Slides>19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3" baseType="lpstr">
      <vt:lpstr>Calibri</vt:lpstr>
      <vt:lpstr>Constantia</vt:lpstr>
      <vt:lpstr>Wingdings 2</vt:lpstr>
      <vt:lpstr>Przepływ</vt:lpstr>
      <vt:lpstr>III Synod Archidiecezji Lubelskiej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Jak pracuje synod?</vt:lpstr>
      <vt:lpstr>Jak pracuje synod?</vt:lpstr>
      <vt:lpstr>Jak pracuje synod?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Modlitwa w intencji synodu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 Synod Archidiecezji Lubelskiej</dc:title>
  <dc:creator/>
  <cp:lastModifiedBy>Giovanni Massimiliano</cp:lastModifiedBy>
  <cp:revision>35</cp:revision>
  <dcterms:created xsi:type="dcterms:W3CDTF">2021-01-12T12:34:30Z</dcterms:created>
  <dcterms:modified xsi:type="dcterms:W3CDTF">2021-03-16T12:01:07Z</dcterms:modified>
</cp:coreProperties>
</file>